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3" r:id="rId24"/>
    <p:sldId id="279" r:id="rId25"/>
    <p:sldId id="280" r:id="rId26"/>
    <p:sldId id="278" r:id="rId27"/>
    <p:sldId id="282"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80"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HISTORY  OF USA </a:t>
            </a:r>
            <a:br>
              <a:rPr lang="en-IN" dirty="0" smtClean="0"/>
            </a:br>
            <a:r>
              <a:rPr lang="en-IN" sz="4000" dirty="0" smtClean="0"/>
              <a:t>RISE OF THIRTEEN COLONIES </a:t>
            </a:r>
            <a:endParaRPr lang="en-IN" dirty="0"/>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1964282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458200" cy="5355312"/>
          </a:xfrm>
          <a:prstGeom prst="rect">
            <a:avLst/>
          </a:prstGeom>
          <a:noFill/>
        </p:spPr>
        <p:txBody>
          <a:bodyPr wrap="square" rtlCol="0">
            <a:spAutoFit/>
          </a:bodyPr>
          <a:lstStyle/>
          <a:p>
            <a:r>
              <a:rPr lang="en-IN" dirty="0" smtClean="0"/>
              <a:t>Since than the Puritans , who wanted to purify the Church of all Papal rites , and the Separatists , who demanded total separation from the Roman Church , thronged to this coast , </a:t>
            </a:r>
          </a:p>
          <a:p>
            <a:endParaRPr lang="en-IN" dirty="0" smtClean="0"/>
          </a:p>
          <a:p>
            <a:endParaRPr lang="en-IN" dirty="0"/>
          </a:p>
          <a:p>
            <a:r>
              <a:rPr lang="en-IN" dirty="0" smtClean="0"/>
              <a:t>As a result there emerged the New England colonies of </a:t>
            </a:r>
            <a:r>
              <a:rPr lang="en-IN" b="1" dirty="0" smtClean="0"/>
              <a:t>Massachusetts</a:t>
            </a:r>
            <a:r>
              <a:rPr lang="en-IN" dirty="0" smtClean="0"/>
              <a:t> , </a:t>
            </a:r>
            <a:r>
              <a:rPr lang="en-IN" b="1" dirty="0" smtClean="0"/>
              <a:t>Connecticut </a:t>
            </a:r>
            <a:r>
              <a:rPr lang="en-IN" dirty="0" smtClean="0"/>
              <a:t>, </a:t>
            </a:r>
            <a:r>
              <a:rPr lang="en-IN" b="1" dirty="0" smtClean="0"/>
              <a:t>Rhode Island </a:t>
            </a:r>
            <a:r>
              <a:rPr lang="en-IN" dirty="0" smtClean="0"/>
              <a:t>, </a:t>
            </a:r>
            <a:r>
              <a:rPr lang="en-IN" b="1" dirty="0" smtClean="0"/>
              <a:t>New </a:t>
            </a:r>
            <a:r>
              <a:rPr lang="en-IN" b="1" dirty="0" err="1" smtClean="0"/>
              <a:t>Hamshire</a:t>
            </a:r>
            <a:r>
              <a:rPr lang="en-IN" b="1" dirty="0" smtClean="0"/>
              <a:t> </a:t>
            </a:r>
            <a:r>
              <a:rPr lang="en-IN" dirty="0" smtClean="0"/>
              <a:t>and </a:t>
            </a:r>
            <a:r>
              <a:rPr lang="en-IN" b="1" dirty="0" smtClean="0"/>
              <a:t>Maine</a:t>
            </a:r>
            <a:r>
              <a:rPr lang="en-IN" dirty="0" smtClean="0"/>
              <a:t> .</a:t>
            </a:r>
          </a:p>
          <a:p>
            <a:endParaRPr lang="en-IN" dirty="0" smtClean="0"/>
          </a:p>
          <a:p>
            <a:endParaRPr lang="en-IN" dirty="0"/>
          </a:p>
          <a:p>
            <a:r>
              <a:rPr lang="en-IN" dirty="0" smtClean="0"/>
              <a:t>In 1643  these colonies formed the New England Confederation for protection against the Indians , the Dutch and the French .</a:t>
            </a:r>
          </a:p>
          <a:p>
            <a:endParaRPr lang="en-IN" dirty="0" smtClean="0"/>
          </a:p>
          <a:p>
            <a:endParaRPr lang="en-IN" dirty="0"/>
          </a:p>
          <a:p>
            <a:r>
              <a:rPr lang="en-IN" dirty="0" smtClean="0"/>
              <a:t>Migrants from Virginia , Scotland and France settled in Carolina . King Charles II  granted this area to his favourites . As settlers moved in strength it developed into two colonies , </a:t>
            </a:r>
            <a:r>
              <a:rPr lang="en-IN" b="1" dirty="0" smtClean="0"/>
              <a:t>North Carolina and South Carolina </a:t>
            </a:r>
            <a:r>
              <a:rPr lang="en-IN" dirty="0" smtClean="0"/>
              <a:t>.</a:t>
            </a:r>
          </a:p>
          <a:p>
            <a:endParaRPr lang="en-IN" dirty="0" smtClean="0"/>
          </a:p>
          <a:p>
            <a:endParaRPr lang="en-IN" dirty="0"/>
          </a:p>
          <a:p>
            <a:r>
              <a:rPr lang="en-IN" dirty="0" smtClean="0"/>
              <a:t>The Dutch occupied the territory around Delaware river and called it </a:t>
            </a:r>
            <a:r>
              <a:rPr lang="en-IN" b="1" dirty="0" smtClean="0"/>
              <a:t>New Netherland </a:t>
            </a:r>
            <a:r>
              <a:rPr lang="en-IN" dirty="0" smtClean="0"/>
              <a:t>.</a:t>
            </a:r>
            <a:endParaRPr lang="en-IN" dirty="0"/>
          </a:p>
        </p:txBody>
      </p:sp>
    </p:spTree>
    <p:extLst>
      <p:ext uri="{BB962C8B-B14F-4D97-AF65-F5344CB8AC3E}">
        <p14:creationId xmlns:p14="http://schemas.microsoft.com/office/powerpoint/2010/main" val="766438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09188"/>
            <a:ext cx="8534400" cy="4801314"/>
          </a:xfrm>
          <a:prstGeom prst="rect">
            <a:avLst/>
          </a:prstGeom>
          <a:noFill/>
        </p:spPr>
        <p:txBody>
          <a:bodyPr wrap="square" rtlCol="0">
            <a:spAutoFit/>
          </a:bodyPr>
          <a:lstStyle/>
          <a:p>
            <a:r>
              <a:rPr lang="en-IN" dirty="0" smtClean="0"/>
              <a:t>But in 1664 Duke of York , afterwards King James II  occupied it and named it </a:t>
            </a:r>
            <a:r>
              <a:rPr lang="en-IN" b="1" dirty="0" smtClean="0"/>
              <a:t>New York </a:t>
            </a:r>
            <a:r>
              <a:rPr lang="en-IN" dirty="0" smtClean="0"/>
              <a:t>. </a:t>
            </a:r>
          </a:p>
          <a:p>
            <a:endParaRPr lang="en-IN" dirty="0" smtClean="0"/>
          </a:p>
          <a:p>
            <a:endParaRPr lang="en-IN" dirty="0"/>
          </a:p>
          <a:p>
            <a:r>
              <a:rPr lang="en-IN" dirty="0" smtClean="0"/>
              <a:t>The Duke granted two areas of New York to his favourites and they became the colonies </a:t>
            </a:r>
            <a:r>
              <a:rPr lang="en-IN" b="1" dirty="0" smtClean="0"/>
              <a:t>of </a:t>
            </a:r>
            <a:r>
              <a:rPr lang="en-IN" dirty="0" smtClean="0"/>
              <a:t>New Jersey and Delaware .</a:t>
            </a:r>
          </a:p>
          <a:p>
            <a:endParaRPr lang="en-IN" dirty="0" smtClean="0"/>
          </a:p>
          <a:p>
            <a:endParaRPr lang="en-IN" dirty="0"/>
          </a:p>
          <a:p>
            <a:r>
              <a:rPr lang="en-IN" dirty="0" smtClean="0"/>
              <a:t>The Quakers settled in these colonies . One of the Quakers by name William Penn obtained a land grant from Charles II  and named it Pennsylvania , after Penn ( the Father of William Penn – who served as an Admiral .) </a:t>
            </a:r>
          </a:p>
          <a:p>
            <a:endParaRPr lang="en-IN" dirty="0" smtClean="0"/>
          </a:p>
          <a:p>
            <a:endParaRPr lang="en-IN" dirty="0"/>
          </a:p>
          <a:p>
            <a:r>
              <a:rPr lang="en-IN" dirty="0" smtClean="0"/>
              <a:t>There he founded the city </a:t>
            </a:r>
            <a:r>
              <a:rPr lang="en-IN" b="1" dirty="0" smtClean="0"/>
              <a:t>of Philadelphia </a:t>
            </a:r>
            <a:r>
              <a:rPr lang="en-IN" dirty="0" smtClean="0"/>
              <a:t>, meaning  ‘ brotherly love ‘.</a:t>
            </a:r>
          </a:p>
          <a:p>
            <a:endParaRPr lang="en-IN" dirty="0"/>
          </a:p>
          <a:p>
            <a:endParaRPr lang="en-IN" dirty="0" smtClean="0"/>
          </a:p>
          <a:p>
            <a:r>
              <a:rPr lang="en-IN" dirty="0" smtClean="0"/>
              <a:t>The thirteenth colony , named </a:t>
            </a:r>
            <a:r>
              <a:rPr lang="en-IN" b="1" dirty="0" smtClean="0"/>
              <a:t>Georgia </a:t>
            </a:r>
            <a:r>
              <a:rPr lang="en-IN" dirty="0" smtClean="0"/>
              <a:t>after King George II, It was the southern most of the Thirteen Colonies to emerge .</a:t>
            </a:r>
          </a:p>
        </p:txBody>
      </p:sp>
    </p:spTree>
    <p:extLst>
      <p:ext uri="{BB962C8B-B14F-4D97-AF65-F5344CB8AC3E}">
        <p14:creationId xmlns:p14="http://schemas.microsoft.com/office/powerpoint/2010/main" val="3840837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382000" cy="6463308"/>
          </a:xfrm>
          <a:prstGeom prst="rect">
            <a:avLst/>
          </a:prstGeom>
          <a:noFill/>
        </p:spPr>
        <p:txBody>
          <a:bodyPr wrap="square" rtlCol="0">
            <a:spAutoFit/>
          </a:bodyPr>
          <a:lstStyle/>
          <a:p>
            <a:r>
              <a:rPr lang="en-IN" dirty="0" smtClean="0"/>
              <a:t>The Indian tribes owned the entire country , yet the King of England granted lands at his will and claimed sovereignty over the colonies .</a:t>
            </a:r>
          </a:p>
          <a:p>
            <a:endParaRPr lang="en-IN" dirty="0"/>
          </a:p>
          <a:p>
            <a:r>
              <a:rPr lang="en-IN" dirty="0" smtClean="0"/>
              <a:t>The  colonists held possession of numerous settlements , yet most of the land remained in the possession of the Indians .</a:t>
            </a:r>
          </a:p>
          <a:p>
            <a:endParaRPr lang="en-IN" dirty="0" smtClean="0"/>
          </a:p>
          <a:p>
            <a:r>
              <a:rPr lang="en-IN" b="1" dirty="0" smtClean="0"/>
              <a:t>ADMINISTRATION</a:t>
            </a:r>
            <a:r>
              <a:rPr lang="en-IN" dirty="0" smtClean="0"/>
              <a:t> </a:t>
            </a:r>
          </a:p>
          <a:p>
            <a:endParaRPr lang="en-IN" dirty="0" smtClean="0"/>
          </a:p>
          <a:p>
            <a:r>
              <a:rPr lang="en-IN" dirty="0" smtClean="0"/>
              <a:t>The British created their own agencies of administration , while the colonies through elected legislatures enjoyed internal autonomy .</a:t>
            </a:r>
          </a:p>
          <a:p>
            <a:endParaRPr lang="en-IN" dirty="0"/>
          </a:p>
          <a:p>
            <a:r>
              <a:rPr lang="en-IN" dirty="0" smtClean="0"/>
              <a:t>Great Britain exercised her authority over the colonies by virtue of legislation of Parliament and Judgements of courts .</a:t>
            </a:r>
          </a:p>
          <a:p>
            <a:endParaRPr lang="en-IN" dirty="0"/>
          </a:p>
          <a:p>
            <a:r>
              <a:rPr lang="en-IN" dirty="0" smtClean="0"/>
              <a:t>In 1650 Cromwell’s Parliament asserted its right to legislate for the colonies .</a:t>
            </a:r>
          </a:p>
          <a:p>
            <a:endParaRPr lang="en-IN" dirty="0"/>
          </a:p>
          <a:p>
            <a:r>
              <a:rPr lang="en-IN" dirty="0" smtClean="0"/>
              <a:t>In 1720 the Court of Common Pleas decreed that the colonists were  bound by laws , enacted by Parliament .</a:t>
            </a:r>
            <a:endParaRPr lang="en-IN" dirty="0"/>
          </a:p>
          <a:p>
            <a:endParaRPr lang="en-IN" dirty="0" smtClean="0"/>
          </a:p>
          <a:p>
            <a:r>
              <a:rPr lang="en-IN" dirty="0" smtClean="0"/>
              <a:t>Yet the British Government created no central authority to deal with the colonies as was done by Spain and France .</a:t>
            </a:r>
          </a:p>
          <a:p>
            <a:endParaRPr lang="en-IN" dirty="0"/>
          </a:p>
          <a:p>
            <a:r>
              <a:rPr lang="en-IN" dirty="0" smtClean="0"/>
              <a:t>On the other hand it left colonial administration to individual departments </a:t>
            </a:r>
            <a:endParaRPr lang="en-IN" dirty="0"/>
          </a:p>
        </p:txBody>
      </p:sp>
    </p:spTree>
    <p:extLst>
      <p:ext uri="{BB962C8B-B14F-4D97-AF65-F5344CB8AC3E}">
        <p14:creationId xmlns:p14="http://schemas.microsoft.com/office/powerpoint/2010/main" val="978997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534400" cy="6186309"/>
          </a:xfrm>
          <a:prstGeom prst="rect">
            <a:avLst/>
          </a:prstGeom>
          <a:noFill/>
        </p:spPr>
        <p:txBody>
          <a:bodyPr wrap="square" rtlCol="0">
            <a:spAutoFit/>
          </a:bodyPr>
          <a:lstStyle/>
          <a:p>
            <a:r>
              <a:rPr lang="en-IN" dirty="0" smtClean="0"/>
              <a:t>The King posted his own officers – The Governor , Naval Officers , Collectors of Customs , Surveyors  and Officers of the War , through these agents he carried on the administration of colonial establishments .</a:t>
            </a:r>
          </a:p>
          <a:p>
            <a:endParaRPr lang="en-IN" dirty="0" smtClean="0"/>
          </a:p>
          <a:p>
            <a:endParaRPr lang="en-IN" dirty="0" smtClean="0"/>
          </a:p>
          <a:p>
            <a:r>
              <a:rPr lang="en-IN" dirty="0" smtClean="0"/>
              <a:t>In each colony there were a Governor and his Council .</a:t>
            </a:r>
          </a:p>
          <a:p>
            <a:endParaRPr lang="en-IN" dirty="0"/>
          </a:p>
          <a:p>
            <a:r>
              <a:rPr lang="en-IN" dirty="0" smtClean="0"/>
              <a:t>As the royal colonies were under the direct supervision of the King, he appointed the governors of these areas .</a:t>
            </a:r>
          </a:p>
          <a:p>
            <a:endParaRPr lang="en-IN" dirty="0" smtClean="0"/>
          </a:p>
          <a:p>
            <a:endParaRPr lang="en-IN" dirty="0"/>
          </a:p>
          <a:p>
            <a:r>
              <a:rPr lang="en-IN" dirty="0" smtClean="0"/>
              <a:t>Most of the Governors were from England , while others from  the colonies .their functions were to summon and dismiss local assemblies , enforce laws and command the forces .</a:t>
            </a:r>
          </a:p>
          <a:p>
            <a:endParaRPr lang="en-IN" dirty="0" smtClean="0"/>
          </a:p>
          <a:p>
            <a:endParaRPr lang="en-IN" dirty="0"/>
          </a:p>
          <a:p>
            <a:r>
              <a:rPr lang="en-IN" dirty="0" smtClean="0"/>
              <a:t>The Governor’s Council was the Upper House of the local legislature , The lower house was the House of Representatives .</a:t>
            </a:r>
          </a:p>
          <a:p>
            <a:endParaRPr lang="en-IN" dirty="0" smtClean="0"/>
          </a:p>
          <a:p>
            <a:endParaRPr lang="en-IN" dirty="0"/>
          </a:p>
          <a:p>
            <a:r>
              <a:rPr lang="en-IN" dirty="0" smtClean="0"/>
              <a:t>By 1700 colonial assembly assumed the right to </a:t>
            </a:r>
            <a:r>
              <a:rPr lang="en-IN" dirty="0" err="1" smtClean="0"/>
              <a:t>to</a:t>
            </a:r>
            <a:r>
              <a:rPr lang="en-IN" dirty="0" smtClean="0"/>
              <a:t> make laws , levy taxes and authorize expenditures .</a:t>
            </a:r>
            <a:endParaRPr lang="en-IN" dirty="0"/>
          </a:p>
        </p:txBody>
      </p:sp>
    </p:spTree>
    <p:extLst>
      <p:ext uri="{BB962C8B-B14F-4D97-AF65-F5344CB8AC3E}">
        <p14:creationId xmlns:p14="http://schemas.microsoft.com/office/powerpoint/2010/main" val="2211475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066800"/>
            <a:ext cx="8077200" cy="3970318"/>
          </a:xfrm>
          <a:prstGeom prst="rect">
            <a:avLst/>
          </a:prstGeom>
          <a:noFill/>
        </p:spPr>
        <p:txBody>
          <a:bodyPr wrap="square" rtlCol="0">
            <a:spAutoFit/>
          </a:bodyPr>
          <a:lstStyle/>
          <a:p>
            <a:r>
              <a:rPr lang="en-IN" dirty="0" smtClean="0"/>
              <a:t>From time to time  the rulers of Great Britain  sought to tighten their control over the colonies .</a:t>
            </a:r>
          </a:p>
          <a:p>
            <a:endParaRPr lang="en-IN" dirty="0" smtClean="0"/>
          </a:p>
          <a:p>
            <a:endParaRPr lang="en-IN" dirty="0"/>
          </a:p>
          <a:p>
            <a:r>
              <a:rPr lang="en-IN" dirty="0" smtClean="0"/>
              <a:t>Accordingly , Parliament enacted Navigation Acts for restricting  colonial trade and manufacture .</a:t>
            </a:r>
          </a:p>
          <a:p>
            <a:endParaRPr lang="en-IN" dirty="0" smtClean="0"/>
          </a:p>
          <a:p>
            <a:endParaRPr lang="en-IN" dirty="0"/>
          </a:p>
          <a:p>
            <a:r>
              <a:rPr lang="en-IN" dirty="0" smtClean="0"/>
              <a:t>King James II sought to create two Viceroyalties , one for New England and another for the Southern Colonies ,for the purpose of effective  control .</a:t>
            </a:r>
          </a:p>
          <a:p>
            <a:endParaRPr lang="en-IN" dirty="0" smtClean="0"/>
          </a:p>
          <a:p>
            <a:endParaRPr lang="en-IN" dirty="0"/>
          </a:p>
          <a:p>
            <a:r>
              <a:rPr lang="en-IN" dirty="0" smtClean="0"/>
              <a:t>The colonies submitted to such measures during early periods , but resisted in subsequent periods , causing conflicts .</a:t>
            </a:r>
            <a:endParaRPr lang="en-IN" dirty="0"/>
          </a:p>
        </p:txBody>
      </p:sp>
    </p:spTree>
    <p:extLst>
      <p:ext uri="{BB962C8B-B14F-4D97-AF65-F5344CB8AC3E}">
        <p14:creationId xmlns:p14="http://schemas.microsoft.com/office/powerpoint/2010/main" val="1200566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534400" cy="4062651"/>
          </a:xfrm>
          <a:prstGeom prst="rect">
            <a:avLst/>
          </a:prstGeom>
          <a:noFill/>
        </p:spPr>
        <p:txBody>
          <a:bodyPr wrap="square" rtlCol="0">
            <a:spAutoFit/>
          </a:bodyPr>
          <a:lstStyle/>
          <a:p>
            <a:r>
              <a:rPr lang="en-IN" b="1" dirty="0" smtClean="0"/>
              <a:t>                                     </a:t>
            </a:r>
            <a:r>
              <a:rPr lang="en-IN" sz="2400" b="1" dirty="0" smtClean="0"/>
              <a:t>AMERICAN WAR OF INDEPENDENCE </a:t>
            </a:r>
            <a:endParaRPr lang="en-IN" b="1" dirty="0" smtClean="0"/>
          </a:p>
          <a:p>
            <a:endParaRPr lang="en-IN" b="1" dirty="0" smtClean="0"/>
          </a:p>
          <a:p>
            <a:endParaRPr lang="en-IN" b="1" dirty="0"/>
          </a:p>
          <a:p>
            <a:r>
              <a:rPr lang="en-IN" b="1" dirty="0" smtClean="0"/>
              <a:t>CAUSES OF THE REVOLUTION ;</a:t>
            </a:r>
          </a:p>
          <a:p>
            <a:endParaRPr lang="en-IN" b="1" dirty="0"/>
          </a:p>
          <a:p>
            <a:r>
              <a:rPr lang="en-IN" b="1" dirty="0" smtClean="0"/>
              <a:t>INTRODUCTION .</a:t>
            </a:r>
          </a:p>
          <a:p>
            <a:endParaRPr lang="en-IN" dirty="0" smtClean="0"/>
          </a:p>
          <a:p>
            <a:endParaRPr lang="en-IN" dirty="0"/>
          </a:p>
          <a:p>
            <a:r>
              <a:rPr lang="en-IN" dirty="0" smtClean="0"/>
              <a:t>The American Revolution had its origin from three sources __ Conditions in America , Development in Europe  and Policy of England .</a:t>
            </a:r>
          </a:p>
          <a:p>
            <a:endParaRPr lang="en-IN" dirty="0"/>
          </a:p>
          <a:p>
            <a:endParaRPr lang="en-IN" dirty="0" smtClean="0"/>
          </a:p>
          <a:p>
            <a:r>
              <a:rPr lang="en-IN" dirty="0" smtClean="0"/>
              <a:t>The American and European factors prepared the ground for the Revolution .</a:t>
            </a:r>
          </a:p>
          <a:p>
            <a:r>
              <a:rPr lang="en-IN" dirty="0" smtClean="0"/>
              <a:t>    </a:t>
            </a:r>
            <a:endParaRPr lang="en-IN" dirty="0"/>
          </a:p>
        </p:txBody>
      </p:sp>
    </p:spTree>
    <p:extLst>
      <p:ext uri="{BB962C8B-B14F-4D97-AF65-F5344CB8AC3E}">
        <p14:creationId xmlns:p14="http://schemas.microsoft.com/office/powerpoint/2010/main" val="746164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458200" cy="5909310"/>
          </a:xfrm>
          <a:prstGeom prst="rect">
            <a:avLst/>
          </a:prstGeom>
          <a:noFill/>
        </p:spPr>
        <p:txBody>
          <a:bodyPr wrap="square" rtlCol="0">
            <a:spAutoFit/>
          </a:bodyPr>
          <a:lstStyle/>
          <a:p>
            <a:r>
              <a:rPr lang="en-IN" b="1" dirty="0" smtClean="0"/>
              <a:t>Causes :</a:t>
            </a:r>
          </a:p>
          <a:p>
            <a:endParaRPr lang="en-IN" dirty="0"/>
          </a:p>
          <a:p>
            <a:pPr marL="342900" indent="-342900">
              <a:buAutoNum type="arabicPeriod"/>
            </a:pPr>
            <a:r>
              <a:rPr lang="en-IN" b="1" dirty="0" smtClean="0"/>
              <a:t>Rise of Nationalism </a:t>
            </a:r>
          </a:p>
          <a:p>
            <a:pPr marL="342900" indent="-342900">
              <a:buAutoNum type="arabicPeriod"/>
            </a:pPr>
            <a:endParaRPr lang="en-IN" dirty="0"/>
          </a:p>
          <a:p>
            <a:r>
              <a:rPr lang="en-IN" dirty="0" smtClean="0"/>
              <a:t>The colonies had been settled mostly by adventurous and revolutionary sections of the European population.</a:t>
            </a:r>
          </a:p>
          <a:p>
            <a:endParaRPr lang="en-IN" dirty="0" smtClean="0"/>
          </a:p>
          <a:p>
            <a:r>
              <a:rPr lang="en-IN" dirty="0" smtClean="0"/>
              <a:t>In their new home they expected to be free , but the King decided to extend their control over their new home land .</a:t>
            </a:r>
          </a:p>
          <a:p>
            <a:endParaRPr lang="en-IN" dirty="0"/>
          </a:p>
          <a:p>
            <a:r>
              <a:rPr lang="en-IN" dirty="0" smtClean="0"/>
              <a:t>The descendants of these settlers entertained a bitter memory that their ancestors had been persecuted .</a:t>
            </a:r>
          </a:p>
          <a:p>
            <a:endParaRPr lang="en-IN" dirty="0"/>
          </a:p>
          <a:p>
            <a:r>
              <a:rPr lang="en-IN" dirty="0" smtClean="0"/>
              <a:t>The new generation of the colonies knew little of England except as a distant Kingdom , from where the rulers drove away  their fore – fathers to the America .</a:t>
            </a:r>
          </a:p>
          <a:p>
            <a:endParaRPr lang="en-IN" dirty="0"/>
          </a:p>
          <a:p>
            <a:r>
              <a:rPr lang="en-IN" dirty="0" smtClean="0"/>
              <a:t>The inhabitants of the middle colonies had no attachments for England , for they were mostly descendants of the people from Germany , Holland , Denmark  and Sweden .</a:t>
            </a:r>
          </a:p>
          <a:p>
            <a:endParaRPr lang="en-IN" dirty="0"/>
          </a:p>
          <a:p>
            <a:r>
              <a:rPr lang="en-IN" dirty="0" smtClean="0"/>
              <a:t>Independent sprit and bitter in their memory of the past , the colonists in general were not prepared to tolerate an alien sway .</a:t>
            </a:r>
            <a:endParaRPr lang="en-IN" dirty="0"/>
          </a:p>
        </p:txBody>
      </p:sp>
    </p:spTree>
    <p:extLst>
      <p:ext uri="{BB962C8B-B14F-4D97-AF65-F5344CB8AC3E}">
        <p14:creationId xmlns:p14="http://schemas.microsoft.com/office/powerpoint/2010/main" val="986516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229600" cy="5632311"/>
          </a:xfrm>
          <a:prstGeom prst="rect">
            <a:avLst/>
          </a:prstGeom>
          <a:noFill/>
        </p:spPr>
        <p:txBody>
          <a:bodyPr wrap="square" rtlCol="0">
            <a:spAutoFit/>
          </a:bodyPr>
          <a:lstStyle/>
          <a:p>
            <a:r>
              <a:rPr lang="en-IN" b="1" dirty="0" smtClean="0"/>
              <a:t>2. Their strength and resources so vastly increased </a:t>
            </a:r>
          </a:p>
          <a:p>
            <a:endParaRPr lang="en-IN" dirty="0"/>
          </a:p>
          <a:p>
            <a:r>
              <a:rPr lang="en-IN" dirty="0" smtClean="0"/>
              <a:t>The colonists gained a confidence in their ability to manage their affairs , independent of the mother country .</a:t>
            </a:r>
          </a:p>
          <a:p>
            <a:endParaRPr lang="en-IN" dirty="0"/>
          </a:p>
          <a:p>
            <a:r>
              <a:rPr lang="en-IN" dirty="0" smtClean="0"/>
              <a:t>Through high birth rate and continuous immigration population increased rapidly .</a:t>
            </a:r>
          </a:p>
          <a:p>
            <a:endParaRPr lang="en-IN" dirty="0"/>
          </a:p>
          <a:p>
            <a:r>
              <a:rPr lang="en-IN" dirty="0" smtClean="0"/>
              <a:t>They raised a wide variety of crops , built ships and factories , developed fishing and commanded a large volume  of trade .</a:t>
            </a:r>
          </a:p>
          <a:p>
            <a:endParaRPr lang="en-IN" dirty="0"/>
          </a:p>
          <a:p>
            <a:r>
              <a:rPr lang="en-IN" dirty="0" smtClean="0"/>
              <a:t>Political training too had been obtained , for the colonies had their own representative  institutions .</a:t>
            </a:r>
          </a:p>
          <a:p>
            <a:endParaRPr lang="en-IN" dirty="0"/>
          </a:p>
          <a:p>
            <a:r>
              <a:rPr lang="en-IN" dirty="0" smtClean="0"/>
              <a:t>While Spain and France  denied to the settlers any share in the administration of their colonies , the rulers of England granted to the colonists an active role in their government .</a:t>
            </a:r>
          </a:p>
          <a:p>
            <a:endParaRPr lang="en-IN" dirty="0"/>
          </a:p>
          <a:p>
            <a:r>
              <a:rPr lang="en-IN" dirty="0" smtClean="0"/>
              <a:t>Under these circumstances the continued control by the mother country of a politically conscious and economically independent people against their mother country  .</a:t>
            </a:r>
            <a:endParaRPr lang="en-IN" dirty="0"/>
          </a:p>
        </p:txBody>
      </p:sp>
    </p:spTree>
    <p:extLst>
      <p:ext uri="{BB962C8B-B14F-4D97-AF65-F5344CB8AC3E}">
        <p14:creationId xmlns:p14="http://schemas.microsoft.com/office/powerpoint/2010/main" val="1787320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458200" cy="6186309"/>
          </a:xfrm>
          <a:prstGeom prst="rect">
            <a:avLst/>
          </a:prstGeom>
          <a:noFill/>
        </p:spPr>
        <p:txBody>
          <a:bodyPr wrap="square" rtlCol="0">
            <a:spAutoFit/>
          </a:bodyPr>
          <a:lstStyle/>
          <a:p>
            <a:r>
              <a:rPr lang="en-IN" b="1" dirty="0" smtClean="0"/>
              <a:t>3. The Colonists developed a spirit of Nationalism .</a:t>
            </a:r>
          </a:p>
          <a:p>
            <a:endParaRPr lang="en-IN" dirty="0" smtClean="0"/>
          </a:p>
          <a:p>
            <a:endParaRPr lang="en-IN" dirty="0"/>
          </a:p>
          <a:p>
            <a:r>
              <a:rPr lang="en-IN" dirty="0" smtClean="0"/>
              <a:t>England was separated from the colonies by 3000 miles of sea .</a:t>
            </a:r>
          </a:p>
          <a:p>
            <a:endParaRPr lang="en-IN" dirty="0" smtClean="0"/>
          </a:p>
          <a:p>
            <a:endParaRPr lang="en-IN" dirty="0"/>
          </a:p>
          <a:p>
            <a:r>
              <a:rPr lang="en-IN" dirty="0" smtClean="0"/>
              <a:t>For want of intimate association , the  racial and cultural ties with the people of England became decadent .</a:t>
            </a:r>
          </a:p>
          <a:p>
            <a:endParaRPr lang="en-IN" dirty="0" smtClean="0"/>
          </a:p>
          <a:p>
            <a:endParaRPr lang="en-IN" dirty="0"/>
          </a:p>
          <a:p>
            <a:r>
              <a:rPr lang="en-IN" dirty="0" smtClean="0"/>
              <a:t>They  were  wilderness lived for long , free from any governmental control , warlike and adventurous , they were unprepared to accept any kind of authority .</a:t>
            </a:r>
          </a:p>
          <a:p>
            <a:endParaRPr lang="en-IN" dirty="0" smtClean="0"/>
          </a:p>
          <a:p>
            <a:endParaRPr lang="en-IN" dirty="0"/>
          </a:p>
          <a:p>
            <a:r>
              <a:rPr lang="en-IN" dirty="0" smtClean="0"/>
              <a:t>The influence of the Indian way of free life and long association with the conditions in America too had their salutary effect .</a:t>
            </a:r>
          </a:p>
          <a:p>
            <a:endParaRPr lang="en-IN" dirty="0" smtClean="0"/>
          </a:p>
          <a:p>
            <a:endParaRPr lang="en-IN" dirty="0"/>
          </a:p>
          <a:p>
            <a:r>
              <a:rPr lang="en-IN" dirty="0" smtClean="0"/>
              <a:t>Under these circumstances the colonies developed a distinct culture , marked by individualism , Provincialism and a strong faith in democratic rights .</a:t>
            </a:r>
          </a:p>
          <a:p>
            <a:endParaRPr lang="en-IN" dirty="0"/>
          </a:p>
          <a:p>
            <a:r>
              <a:rPr lang="en-IN" dirty="0" smtClean="0"/>
              <a:t>They dreamed of their country as a nation , different from the mother country .</a:t>
            </a:r>
            <a:endParaRPr lang="en-IN" dirty="0"/>
          </a:p>
        </p:txBody>
      </p:sp>
    </p:spTree>
    <p:extLst>
      <p:ext uri="{BB962C8B-B14F-4D97-AF65-F5344CB8AC3E}">
        <p14:creationId xmlns:p14="http://schemas.microsoft.com/office/powerpoint/2010/main" val="3699149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461" y="384018"/>
            <a:ext cx="8534400" cy="3970318"/>
          </a:xfrm>
          <a:prstGeom prst="rect">
            <a:avLst/>
          </a:prstGeom>
          <a:noFill/>
        </p:spPr>
        <p:txBody>
          <a:bodyPr wrap="square" rtlCol="0">
            <a:spAutoFit/>
          </a:bodyPr>
          <a:lstStyle/>
          <a:p>
            <a:r>
              <a:rPr lang="en-IN" b="1" dirty="0" smtClean="0"/>
              <a:t>4. The Colonists resented the Religious Policy of England :</a:t>
            </a:r>
          </a:p>
          <a:p>
            <a:endParaRPr lang="en-IN" dirty="0" smtClean="0"/>
          </a:p>
          <a:p>
            <a:endParaRPr lang="en-IN" dirty="0"/>
          </a:p>
          <a:p>
            <a:r>
              <a:rPr lang="en-IN" dirty="0" smtClean="0"/>
              <a:t>The Anglican Church was accorded official status in several colonies and was associated with the administration  and supported with public money .</a:t>
            </a:r>
          </a:p>
          <a:p>
            <a:endParaRPr lang="en-IN" dirty="0"/>
          </a:p>
          <a:p>
            <a:r>
              <a:rPr lang="en-IN" dirty="0" smtClean="0"/>
              <a:t>But the vast majority of the people belonged to other denominations. </a:t>
            </a:r>
          </a:p>
          <a:p>
            <a:endParaRPr lang="en-IN" dirty="0"/>
          </a:p>
          <a:p>
            <a:r>
              <a:rPr lang="en-IN" dirty="0" smtClean="0"/>
              <a:t>The Puritans of New England bitterly resented the encroachments made by the Anglican Church upon their religious rights .</a:t>
            </a:r>
          </a:p>
          <a:p>
            <a:endParaRPr lang="en-IN" dirty="0"/>
          </a:p>
          <a:p>
            <a:r>
              <a:rPr lang="en-IN" dirty="0" smtClean="0"/>
              <a:t>The Baptists and the Quakers , who suffered persecution in England , refused to compromise with the restrictions imposed upon their freedom of worship because of the Anglican Church . </a:t>
            </a:r>
            <a:endParaRPr lang="en-IN" dirty="0"/>
          </a:p>
        </p:txBody>
      </p:sp>
    </p:spTree>
    <p:extLst>
      <p:ext uri="{BB962C8B-B14F-4D97-AF65-F5344CB8AC3E}">
        <p14:creationId xmlns:p14="http://schemas.microsoft.com/office/powerpoint/2010/main" val="3953219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382000" cy="5355312"/>
          </a:xfrm>
          <a:prstGeom prst="rect">
            <a:avLst/>
          </a:prstGeom>
          <a:noFill/>
        </p:spPr>
        <p:txBody>
          <a:bodyPr wrap="square" rtlCol="0">
            <a:spAutoFit/>
          </a:bodyPr>
          <a:lstStyle/>
          <a:p>
            <a:r>
              <a:rPr lang="en-IN" b="1" dirty="0" smtClean="0"/>
              <a:t>INTRODUCTION</a:t>
            </a:r>
            <a:r>
              <a:rPr lang="en-IN" dirty="0" smtClean="0"/>
              <a:t> </a:t>
            </a:r>
          </a:p>
          <a:p>
            <a:endParaRPr lang="en-IN" dirty="0" smtClean="0"/>
          </a:p>
          <a:p>
            <a:endParaRPr lang="en-IN" dirty="0"/>
          </a:p>
          <a:p>
            <a:r>
              <a:rPr lang="en-IN" dirty="0" smtClean="0"/>
              <a:t>The discovery of the New World by Christopher Columbus and </a:t>
            </a:r>
            <a:r>
              <a:rPr lang="en-IN" dirty="0" err="1" smtClean="0"/>
              <a:t>Americo</a:t>
            </a:r>
            <a:r>
              <a:rPr lang="en-IN" dirty="0" smtClean="0"/>
              <a:t>  Vespucci's and the subsequent explorations by a galaxy of adventurers exiled the imagination of the Europeans .</a:t>
            </a:r>
          </a:p>
          <a:p>
            <a:endParaRPr lang="en-IN" dirty="0" smtClean="0"/>
          </a:p>
          <a:p>
            <a:endParaRPr lang="en-IN" dirty="0"/>
          </a:p>
          <a:p>
            <a:r>
              <a:rPr lang="en-IN" dirty="0" smtClean="0"/>
              <a:t>The English looked upon America as a land of great opportunity to live in freedom , Security  and Property .</a:t>
            </a:r>
          </a:p>
          <a:p>
            <a:endParaRPr lang="en-IN" dirty="0" smtClean="0"/>
          </a:p>
          <a:p>
            <a:endParaRPr lang="en-IN" dirty="0"/>
          </a:p>
          <a:p>
            <a:r>
              <a:rPr lang="en-IN" dirty="0" smtClean="0"/>
              <a:t>However , for long they found it a difficult task to move to the west because of the opposition of Spain , which claimed hegemony over the two continents and because of distraction created by civil war in England .</a:t>
            </a:r>
          </a:p>
          <a:p>
            <a:endParaRPr lang="en-IN" dirty="0" smtClean="0"/>
          </a:p>
          <a:p>
            <a:endParaRPr lang="en-IN" dirty="0"/>
          </a:p>
          <a:p>
            <a:r>
              <a:rPr lang="en-IN" dirty="0" smtClean="0"/>
              <a:t>The situation turned to their favour as the British gained victory over the Spanish Armada in 1588 and the country returned to order under the  Tudors </a:t>
            </a:r>
          </a:p>
        </p:txBody>
      </p:sp>
    </p:spTree>
    <p:extLst>
      <p:ext uri="{BB962C8B-B14F-4D97-AF65-F5344CB8AC3E}">
        <p14:creationId xmlns:p14="http://schemas.microsoft.com/office/powerpoint/2010/main" val="1730837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flipH="1">
            <a:off x="350519" y="384596"/>
            <a:ext cx="8336281" cy="5909310"/>
          </a:xfrm>
          <a:prstGeom prst="rect">
            <a:avLst/>
          </a:prstGeom>
          <a:noFill/>
        </p:spPr>
        <p:txBody>
          <a:bodyPr wrap="square" rtlCol="0">
            <a:spAutoFit/>
          </a:bodyPr>
          <a:lstStyle/>
          <a:p>
            <a:r>
              <a:rPr lang="en-IN" b="1" dirty="0" smtClean="0"/>
              <a:t> 5. European Thought and Events </a:t>
            </a:r>
          </a:p>
          <a:p>
            <a:endParaRPr lang="en-IN" dirty="0"/>
          </a:p>
          <a:p>
            <a:r>
              <a:rPr lang="en-IN" dirty="0" smtClean="0"/>
              <a:t>Many colonists received his education in European universities .</a:t>
            </a:r>
          </a:p>
          <a:p>
            <a:endParaRPr lang="en-IN" dirty="0"/>
          </a:p>
          <a:p>
            <a:r>
              <a:rPr lang="en-IN" dirty="0" smtClean="0"/>
              <a:t>From the history of the long struggle between the ruler and the nobles in England , they learned how the people protected their rights against autocracy .</a:t>
            </a:r>
          </a:p>
          <a:p>
            <a:endParaRPr lang="en-IN" dirty="0"/>
          </a:p>
          <a:p>
            <a:r>
              <a:rPr lang="en-IN" dirty="0" smtClean="0"/>
              <a:t>When Parliament itself turned absolute and tyrannical , the people invoked against it an unwritten constitution, which guaranteed to every man his rights to life , liberty and property . </a:t>
            </a:r>
            <a:endParaRPr lang="en-IN" dirty="0"/>
          </a:p>
          <a:p>
            <a:endParaRPr lang="en-IN" dirty="0" smtClean="0"/>
          </a:p>
          <a:p>
            <a:r>
              <a:rPr lang="en-IN" dirty="0" smtClean="0"/>
              <a:t>The Colonists drew their inspiration from the writings of Locke , Sydney , Harrington and Milton , who asserted the concept that all the English men , where they  lived , had certain fundamental rights , which the government should not violate .</a:t>
            </a:r>
          </a:p>
          <a:p>
            <a:endParaRPr lang="en-IN" dirty="0"/>
          </a:p>
          <a:p>
            <a:r>
              <a:rPr lang="en-IN" dirty="0" smtClean="0"/>
              <a:t>From these conceptions there emerged the Doctrine of the law of nature , Social equality , no taxation without representation and the right to rebel against arbitrary authority .</a:t>
            </a:r>
          </a:p>
          <a:p>
            <a:endParaRPr lang="en-IN" dirty="0"/>
          </a:p>
          <a:p>
            <a:r>
              <a:rPr lang="en-IN" dirty="0" smtClean="0"/>
              <a:t>Lawyers , editors and publishers wrote articles on these important issues for general circulation and promoted the growth of an intellectual awakening .</a:t>
            </a:r>
          </a:p>
        </p:txBody>
      </p:sp>
    </p:spTree>
    <p:extLst>
      <p:ext uri="{BB962C8B-B14F-4D97-AF65-F5344CB8AC3E}">
        <p14:creationId xmlns:p14="http://schemas.microsoft.com/office/powerpoint/2010/main" val="2553824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798" y="304800"/>
            <a:ext cx="8991600" cy="6186309"/>
          </a:xfrm>
          <a:prstGeom prst="rect">
            <a:avLst/>
          </a:prstGeom>
          <a:noFill/>
        </p:spPr>
        <p:txBody>
          <a:bodyPr wrap="square" rtlCol="0">
            <a:spAutoFit/>
          </a:bodyPr>
          <a:lstStyle/>
          <a:p>
            <a:r>
              <a:rPr lang="en-IN" b="1" dirty="0" smtClean="0"/>
              <a:t>6. European wars </a:t>
            </a:r>
          </a:p>
          <a:p>
            <a:endParaRPr lang="en-IN" dirty="0"/>
          </a:p>
          <a:p>
            <a:r>
              <a:rPr lang="en-IN" dirty="0" smtClean="0"/>
              <a:t>The European wars proved advantageous to the colonies in their march towards independence </a:t>
            </a:r>
            <a:endParaRPr lang="en-IN" dirty="0"/>
          </a:p>
          <a:p>
            <a:r>
              <a:rPr lang="en-IN" dirty="0" smtClean="0"/>
              <a:t>The period was marked by frequent conflicts between England and France for commercial and colonial supremacy .</a:t>
            </a:r>
          </a:p>
          <a:p>
            <a:endParaRPr lang="en-IN" dirty="0"/>
          </a:p>
          <a:p>
            <a:r>
              <a:rPr lang="en-IN" dirty="0" smtClean="0"/>
              <a:t>Both the powers wanted to extend their conflict to America , while the French relied on the Indians for support , the English on the colonists .</a:t>
            </a:r>
          </a:p>
          <a:p>
            <a:endParaRPr lang="en-IN" dirty="0"/>
          </a:p>
          <a:p>
            <a:r>
              <a:rPr lang="en-IN" dirty="0" smtClean="0"/>
              <a:t>Thereby , the colonists received training in the army and experience in warfare against the Indians and the French </a:t>
            </a:r>
          </a:p>
          <a:p>
            <a:endParaRPr lang="en-IN" dirty="0"/>
          </a:p>
          <a:p>
            <a:r>
              <a:rPr lang="en-IN" dirty="0" smtClean="0"/>
              <a:t>Also they learned themselves with the fighting methods of the British troops .</a:t>
            </a:r>
          </a:p>
          <a:p>
            <a:endParaRPr lang="en-IN" dirty="0"/>
          </a:p>
          <a:p>
            <a:r>
              <a:rPr lang="en-IN" dirty="0" smtClean="0"/>
              <a:t>In the French and Indian War (1756—1763) many American generals including George Washington gained an opportunity to assess the military situation .</a:t>
            </a:r>
          </a:p>
          <a:p>
            <a:endParaRPr lang="en-IN" dirty="0"/>
          </a:p>
          <a:p>
            <a:r>
              <a:rPr lang="en-IN" dirty="0" smtClean="0"/>
              <a:t>This determined struggle waged against a common foe and under a common banner promoted among the colonists a sense of </a:t>
            </a:r>
            <a:r>
              <a:rPr lang="en-IN" dirty="0"/>
              <a:t>S</a:t>
            </a:r>
            <a:r>
              <a:rPr lang="en-IN" dirty="0" smtClean="0"/>
              <a:t>elf –Confidence .</a:t>
            </a:r>
          </a:p>
          <a:p>
            <a:endParaRPr lang="en-IN" dirty="0"/>
          </a:p>
          <a:p>
            <a:r>
              <a:rPr lang="en-IN" dirty="0" smtClean="0"/>
              <a:t>The removal of the threat of French invasion from America and the Pre- occupation of England in Europe left the colonists free to organise  resistance against the mother country . </a:t>
            </a:r>
            <a:endParaRPr lang="en-IN" dirty="0"/>
          </a:p>
        </p:txBody>
      </p:sp>
    </p:spTree>
    <p:extLst>
      <p:ext uri="{BB962C8B-B14F-4D97-AF65-F5344CB8AC3E}">
        <p14:creationId xmlns:p14="http://schemas.microsoft.com/office/powerpoint/2010/main" val="1064323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26855"/>
            <a:ext cx="8382000" cy="5632311"/>
          </a:xfrm>
          <a:prstGeom prst="rect">
            <a:avLst/>
          </a:prstGeom>
          <a:noFill/>
        </p:spPr>
        <p:txBody>
          <a:bodyPr wrap="square" rtlCol="0">
            <a:spAutoFit/>
          </a:bodyPr>
          <a:lstStyle/>
          <a:p>
            <a:r>
              <a:rPr lang="en-IN" sz="2000" b="1" dirty="0" smtClean="0"/>
              <a:t>7. Policy of England </a:t>
            </a:r>
          </a:p>
          <a:p>
            <a:endParaRPr lang="en-IN" dirty="0" smtClean="0"/>
          </a:p>
          <a:p>
            <a:endParaRPr lang="en-IN" dirty="0"/>
          </a:p>
          <a:p>
            <a:r>
              <a:rPr lang="en-IN" dirty="0" smtClean="0"/>
              <a:t>The fundamental causes of the Revolution were Mercantilism , adopted by England towards the colonies and taxation enforced by King George III .</a:t>
            </a:r>
          </a:p>
          <a:p>
            <a:endParaRPr lang="en-IN" dirty="0"/>
          </a:p>
          <a:p>
            <a:r>
              <a:rPr lang="en-IN" dirty="0" smtClean="0"/>
              <a:t>As a guiding principle of the colonial powers , Mercantilism aimed at building strong and prosperous nation states .</a:t>
            </a:r>
          </a:p>
          <a:p>
            <a:endParaRPr lang="en-IN" dirty="0"/>
          </a:p>
          <a:p>
            <a:r>
              <a:rPr lang="en-IN" dirty="0" smtClean="0"/>
              <a:t>To attain this objective, Self – sufficiency in raw material was promoted , Home industries were protected  against foreign competition , Ship building was encouraged for creating a powerful navy and more export than import was aimed at in the interest of favourable balance of trade .</a:t>
            </a:r>
          </a:p>
          <a:p>
            <a:endParaRPr lang="en-IN" dirty="0"/>
          </a:p>
          <a:p>
            <a:endParaRPr lang="en-IN" dirty="0" smtClean="0"/>
          </a:p>
          <a:p>
            <a:r>
              <a:rPr lang="en-IN" dirty="0" smtClean="0"/>
              <a:t>As an essential part of this  policy  , the colonies  were required to contribute to the prosperity of the mother country .</a:t>
            </a:r>
          </a:p>
          <a:p>
            <a:endParaRPr lang="en-IN" dirty="0"/>
          </a:p>
          <a:p>
            <a:r>
              <a:rPr lang="en-IN" dirty="0" smtClean="0"/>
              <a:t>They were to supply raw materials , needed for the factories in England and to serve as market for the finished products .</a:t>
            </a:r>
            <a:endParaRPr lang="en-IN" dirty="0"/>
          </a:p>
        </p:txBody>
      </p:sp>
    </p:spTree>
    <p:extLst>
      <p:ext uri="{BB962C8B-B14F-4D97-AF65-F5344CB8AC3E}">
        <p14:creationId xmlns:p14="http://schemas.microsoft.com/office/powerpoint/2010/main" val="20996425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534400" cy="5355312"/>
          </a:xfrm>
          <a:prstGeom prst="rect">
            <a:avLst/>
          </a:prstGeom>
        </p:spPr>
        <p:txBody>
          <a:bodyPr wrap="square">
            <a:spAutoFit/>
          </a:bodyPr>
          <a:lstStyle/>
          <a:p>
            <a:r>
              <a:rPr lang="en-IN" dirty="0"/>
              <a:t>In accordance with this policy British Parliament enacted three Navigation Acts .</a:t>
            </a:r>
          </a:p>
          <a:p>
            <a:endParaRPr lang="en-IN" dirty="0"/>
          </a:p>
          <a:p>
            <a:r>
              <a:rPr lang="en-IN" dirty="0"/>
              <a:t>The Act of 1651  required that all the Cargo imported to England from the continents other than Europe was to be transported only in English ships .</a:t>
            </a:r>
          </a:p>
          <a:p>
            <a:endParaRPr lang="en-IN" dirty="0"/>
          </a:p>
          <a:p>
            <a:r>
              <a:rPr lang="en-IN" dirty="0"/>
              <a:t>This measures promoted the expansion of English shipping at the expense of the colonies .</a:t>
            </a:r>
          </a:p>
          <a:p>
            <a:endParaRPr lang="en-IN" dirty="0"/>
          </a:p>
          <a:p>
            <a:r>
              <a:rPr lang="en-IN" dirty="0"/>
              <a:t>The Act of 1660 directed the colonies to sell certain specified items  , which included Sugar , Tobacco , Cotton and Wool at fixed prices only to the mother country .</a:t>
            </a:r>
          </a:p>
          <a:p>
            <a:endParaRPr lang="en-IN" dirty="0"/>
          </a:p>
          <a:p>
            <a:r>
              <a:rPr lang="en-IN" dirty="0"/>
              <a:t>This restrictions denied to the colonists an opportunity of gaining from other countries the maximum return for their products .</a:t>
            </a:r>
          </a:p>
          <a:p>
            <a:endParaRPr lang="en-IN" dirty="0"/>
          </a:p>
          <a:p>
            <a:r>
              <a:rPr lang="en-IN" dirty="0"/>
              <a:t>The Act of 1663 forced the colonies to import most of the European goods , that they required , by way of England and in English Ships </a:t>
            </a:r>
            <a:r>
              <a:rPr lang="en-IN" dirty="0" smtClean="0"/>
              <a:t>.</a:t>
            </a:r>
          </a:p>
          <a:p>
            <a:endParaRPr lang="en-IN" dirty="0"/>
          </a:p>
          <a:p>
            <a:r>
              <a:rPr lang="en-IN" dirty="0"/>
              <a:t>This was aimed at securing for England a monopoly in the handling of imports to the colonies and an opportunity of collecting duties , as the goods passed through her ports .</a:t>
            </a:r>
          </a:p>
        </p:txBody>
      </p:sp>
    </p:spTree>
    <p:extLst>
      <p:ext uri="{BB962C8B-B14F-4D97-AF65-F5344CB8AC3E}">
        <p14:creationId xmlns:p14="http://schemas.microsoft.com/office/powerpoint/2010/main" val="4006776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247459" y="457200"/>
            <a:ext cx="8667939" cy="5909310"/>
          </a:xfrm>
          <a:prstGeom prst="rect">
            <a:avLst/>
          </a:prstGeom>
          <a:noFill/>
        </p:spPr>
        <p:txBody>
          <a:bodyPr wrap="square" rtlCol="0">
            <a:spAutoFit/>
          </a:bodyPr>
          <a:lstStyle/>
          <a:p>
            <a:r>
              <a:rPr lang="en-IN" dirty="0" smtClean="0"/>
              <a:t>In addition restrictions were imposed  upon colonial Manufactures , which came into competition with the English .</a:t>
            </a:r>
          </a:p>
          <a:p>
            <a:endParaRPr lang="en-IN" dirty="0"/>
          </a:p>
          <a:p>
            <a:r>
              <a:rPr lang="en-IN" dirty="0" smtClean="0"/>
              <a:t>A protective tariff against colonial products was collected for the benefit of home farming .</a:t>
            </a:r>
          </a:p>
          <a:p>
            <a:endParaRPr lang="en-IN" dirty="0"/>
          </a:p>
          <a:p>
            <a:r>
              <a:rPr lang="en-IN" dirty="0" smtClean="0"/>
              <a:t>Incentives were offered to the colonist to produce more of those commodities , which were in great demand in England . </a:t>
            </a:r>
          </a:p>
          <a:p>
            <a:endParaRPr lang="en-IN" dirty="0"/>
          </a:p>
          <a:p>
            <a:r>
              <a:rPr lang="en-IN" dirty="0" smtClean="0"/>
              <a:t>These measures appeared so discriminatory that the colonies refused to accept the theory that they existed for the benefit of England .</a:t>
            </a:r>
          </a:p>
          <a:p>
            <a:endParaRPr lang="en-IN" dirty="0"/>
          </a:p>
          <a:p>
            <a:endParaRPr lang="en-IN" dirty="0" smtClean="0"/>
          </a:p>
          <a:p>
            <a:r>
              <a:rPr lang="en-IN" b="1" dirty="0" smtClean="0"/>
              <a:t> 7. By 1763 England adopted the New Imperial Policy </a:t>
            </a:r>
            <a:r>
              <a:rPr lang="en-IN" dirty="0" smtClean="0"/>
              <a:t>.</a:t>
            </a:r>
          </a:p>
          <a:p>
            <a:endParaRPr lang="en-IN" dirty="0"/>
          </a:p>
          <a:p>
            <a:r>
              <a:rPr lang="en-IN" dirty="0" smtClean="0"/>
              <a:t>It was intended to implement the restrictions to expand their scope .</a:t>
            </a:r>
          </a:p>
          <a:p>
            <a:endParaRPr lang="en-IN" dirty="0"/>
          </a:p>
          <a:p>
            <a:r>
              <a:rPr lang="en-IN" dirty="0" smtClean="0"/>
              <a:t>The British administration had been annoyed at the attitude of the colonies during the Seven Years War .</a:t>
            </a:r>
          </a:p>
          <a:p>
            <a:endParaRPr lang="en-IN" dirty="0"/>
          </a:p>
          <a:p>
            <a:r>
              <a:rPr lang="en-IN" dirty="0" smtClean="0"/>
              <a:t>While certain colonies adopted a policy of indifference towards the conduct of war , certain others  extended their assistance to the French . </a:t>
            </a:r>
            <a:endParaRPr lang="en-IN" dirty="0"/>
          </a:p>
        </p:txBody>
      </p:sp>
    </p:spTree>
    <p:extLst>
      <p:ext uri="{BB962C8B-B14F-4D97-AF65-F5344CB8AC3E}">
        <p14:creationId xmlns:p14="http://schemas.microsoft.com/office/powerpoint/2010/main" val="28992099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152399" y="76200"/>
            <a:ext cx="8610600" cy="6463308"/>
          </a:xfrm>
          <a:prstGeom prst="rect">
            <a:avLst/>
          </a:prstGeom>
          <a:noFill/>
        </p:spPr>
        <p:txBody>
          <a:bodyPr wrap="square" rtlCol="0">
            <a:spAutoFit/>
          </a:bodyPr>
          <a:lstStyle/>
          <a:p>
            <a:r>
              <a:rPr lang="en-IN" dirty="0" smtClean="0"/>
              <a:t>As England incurred a heavy expenditure on war , more revenue was needed to enable her to clear the public debt . </a:t>
            </a:r>
          </a:p>
          <a:p>
            <a:endParaRPr lang="en-IN" dirty="0" smtClean="0"/>
          </a:p>
          <a:p>
            <a:endParaRPr lang="en-IN" dirty="0"/>
          </a:p>
          <a:p>
            <a:r>
              <a:rPr lang="en-IN" dirty="0" smtClean="0"/>
              <a:t>Further England  found it essential to station an army in America to defend the western frontier  against the Indian powers and to prevent the outbreak of hostilities between the colonists and the tribal </a:t>
            </a:r>
          </a:p>
          <a:p>
            <a:endParaRPr lang="en-IN" dirty="0" smtClean="0"/>
          </a:p>
          <a:p>
            <a:endParaRPr lang="en-IN" dirty="0"/>
          </a:p>
          <a:p>
            <a:r>
              <a:rPr lang="en-IN" dirty="0" smtClean="0"/>
              <a:t>The British considered it reasonable to call upon the colonists to  contribute towards the payment of these expenses .</a:t>
            </a:r>
          </a:p>
          <a:p>
            <a:endParaRPr lang="en-IN" dirty="0"/>
          </a:p>
          <a:p>
            <a:endParaRPr lang="en-IN" dirty="0" smtClean="0"/>
          </a:p>
          <a:p>
            <a:r>
              <a:rPr lang="en-IN" b="1" dirty="0" smtClean="0"/>
              <a:t>Guided by these considerations and supported by King George III </a:t>
            </a:r>
            <a:r>
              <a:rPr lang="en-IN" dirty="0" smtClean="0"/>
              <a:t>, Prime Minister George Grenville in 1763  announced a forward programme . </a:t>
            </a:r>
          </a:p>
          <a:p>
            <a:endParaRPr lang="en-IN" dirty="0" smtClean="0"/>
          </a:p>
          <a:p>
            <a:endParaRPr lang="en-IN" dirty="0"/>
          </a:p>
          <a:p>
            <a:r>
              <a:rPr lang="en-IN" dirty="0" smtClean="0"/>
              <a:t>It included a rigorous enforcement of the Navigation Acts , Stationing army of 10,000 troops  in the colonies and collection of increased taxes .</a:t>
            </a:r>
          </a:p>
          <a:p>
            <a:endParaRPr lang="en-IN" dirty="0" smtClean="0"/>
          </a:p>
          <a:p>
            <a:endParaRPr lang="en-IN" dirty="0"/>
          </a:p>
          <a:p>
            <a:r>
              <a:rPr lang="en-IN" dirty="0" smtClean="0"/>
              <a:t>The Sugar Act of 1764  reduced duties on Sugar for discouraging smuggling ,   but levied duties on other items like Indigo , Wine , Silk  and Coffee .</a:t>
            </a:r>
          </a:p>
        </p:txBody>
      </p:sp>
    </p:spTree>
    <p:extLst>
      <p:ext uri="{BB962C8B-B14F-4D97-AF65-F5344CB8AC3E}">
        <p14:creationId xmlns:p14="http://schemas.microsoft.com/office/powerpoint/2010/main" val="20384359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52400"/>
            <a:ext cx="8686800" cy="6186309"/>
          </a:xfrm>
          <a:prstGeom prst="rect">
            <a:avLst/>
          </a:prstGeom>
        </p:spPr>
        <p:txBody>
          <a:bodyPr wrap="square">
            <a:spAutoFit/>
          </a:bodyPr>
          <a:lstStyle/>
          <a:p>
            <a:r>
              <a:rPr lang="en-IN" dirty="0"/>
              <a:t>As no adequate revenue could be raised yet , a second measure called the Stamp Act was enforced in 1765 .</a:t>
            </a:r>
          </a:p>
          <a:p>
            <a:endParaRPr lang="en-IN" dirty="0" smtClean="0"/>
          </a:p>
          <a:p>
            <a:endParaRPr lang="en-IN" dirty="0"/>
          </a:p>
          <a:p>
            <a:r>
              <a:rPr lang="en-IN" dirty="0"/>
              <a:t>It provided that revenue Stamps be affixed to Legal  and Commercial Papers , Newspapers , Pamphlets and other printed materials </a:t>
            </a:r>
            <a:endParaRPr lang="en-IN" dirty="0" smtClean="0"/>
          </a:p>
          <a:p>
            <a:endParaRPr lang="en-IN" dirty="0"/>
          </a:p>
          <a:p>
            <a:endParaRPr lang="en-IN" dirty="0" smtClean="0"/>
          </a:p>
          <a:p>
            <a:r>
              <a:rPr lang="en-IN" b="1" dirty="0" smtClean="0"/>
              <a:t>The New Taxes </a:t>
            </a:r>
            <a:r>
              <a:rPr lang="en-IN" dirty="0" smtClean="0"/>
              <a:t> roused wide spread resentment , to add to the annoyance , they were enforced strictly .</a:t>
            </a:r>
          </a:p>
          <a:p>
            <a:endParaRPr lang="en-IN" b="1" dirty="0" smtClean="0"/>
          </a:p>
          <a:p>
            <a:endParaRPr lang="en-IN" b="1" dirty="0"/>
          </a:p>
          <a:p>
            <a:r>
              <a:rPr lang="en-IN" dirty="0" smtClean="0"/>
              <a:t>The colonists  feared that the New Taxes would check their economic progress and the administration would violate their rights .</a:t>
            </a:r>
          </a:p>
          <a:p>
            <a:endParaRPr lang="en-IN" dirty="0" smtClean="0"/>
          </a:p>
          <a:p>
            <a:endParaRPr lang="en-IN" dirty="0"/>
          </a:p>
          <a:p>
            <a:r>
              <a:rPr lang="en-IN" dirty="0" smtClean="0"/>
              <a:t>If they  left them unopposed ,  they would be required to pay more such taxes in the years to come .</a:t>
            </a:r>
          </a:p>
          <a:p>
            <a:endParaRPr lang="en-IN" dirty="0"/>
          </a:p>
          <a:p>
            <a:r>
              <a:rPr lang="en-IN" dirty="0" smtClean="0"/>
              <a:t>They raised a constitutional issue “ No taxation without Representation “.</a:t>
            </a:r>
          </a:p>
          <a:p>
            <a:endParaRPr lang="en-IN" dirty="0"/>
          </a:p>
          <a:p>
            <a:r>
              <a:rPr lang="en-IN" dirty="0" smtClean="0"/>
              <a:t>They declared that as Parliament did not provide  for the representation of the colonists .</a:t>
            </a:r>
            <a:endParaRPr lang="en-IN" dirty="0"/>
          </a:p>
        </p:txBody>
      </p:sp>
    </p:spTree>
    <p:extLst>
      <p:ext uri="{BB962C8B-B14F-4D97-AF65-F5344CB8AC3E}">
        <p14:creationId xmlns:p14="http://schemas.microsoft.com/office/powerpoint/2010/main" val="10355111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228600"/>
            <a:ext cx="8458200" cy="6217087"/>
          </a:xfrm>
          <a:prstGeom prst="rect">
            <a:avLst/>
          </a:prstGeom>
          <a:noFill/>
        </p:spPr>
        <p:txBody>
          <a:bodyPr wrap="square" rtlCol="0">
            <a:spAutoFit/>
          </a:bodyPr>
          <a:lstStyle/>
          <a:p>
            <a:r>
              <a:rPr lang="en-IN" sz="2000" b="1" dirty="0" smtClean="0"/>
              <a:t>8. Policy of Townshend   and Boston Massacre </a:t>
            </a:r>
            <a:r>
              <a:rPr lang="en-IN" dirty="0" smtClean="0"/>
              <a:t>: </a:t>
            </a:r>
            <a:r>
              <a:rPr lang="en-IN" b="1" dirty="0" smtClean="0"/>
              <a:t>1770</a:t>
            </a:r>
          </a:p>
          <a:p>
            <a:endParaRPr lang="en-IN" dirty="0"/>
          </a:p>
          <a:p>
            <a:r>
              <a:rPr lang="en-IN" dirty="0" smtClean="0"/>
              <a:t>The situation again boiled up in 1767 , when Charles Townshend , the minister of George III, turned to the colonies for more taxes .</a:t>
            </a:r>
          </a:p>
          <a:p>
            <a:endParaRPr lang="en-IN" dirty="0" smtClean="0"/>
          </a:p>
          <a:p>
            <a:endParaRPr lang="en-IN" dirty="0"/>
          </a:p>
          <a:p>
            <a:r>
              <a:rPr lang="en-IN" dirty="0" smtClean="0"/>
              <a:t>The colonial opposition for the direct taxation . He decided to levy indirect taxes .</a:t>
            </a:r>
          </a:p>
          <a:p>
            <a:endParaRPr lang="en-IN" dirty="0" smtClean="0"/>
          </a:p>
          <a:p>
            <a:endParaRPr lang="en-IN" dirty="0"/>
          </a:p>
          <a:p>
            <a:r>
              <a:rPr lang="en-IN" dirty="0" smtClean="0"/>
              <a:t>A series of measures , called the Townshend Acts , imposed duties on Paper , Glass , Lead and Tea .</a:t>
            </a:r>
          </a:p>
          <a:p>
            <a:endParaRPr lang="en-IN" dirty="0" smtClean="0"/>
          </a:p>
          <a:p>
            <a:endParaRPr lang="en-IN" dirty="0"/>
          </a:p>
          <a:p>
            <a:r>
              <a:rPr lang="en-IN" dirty="0" smtClean="0"/>
              <a:t>But the colonists were not prepared to pay the indirect taxes </a:t>
            </a:r>
          </a:p>
          <a:p>
            <a:endParaRPr lang="en-IN" dirty="0" smtClean="0"/>
          </a:p>
          <a:p>
            <a:endParaRPr lang="en-IN" dirty="0" smtClean="0"/>
          </a:p>
          <a:p>
            <a:r>
              <a:rPr lang="en-IN" dirty="0" smtClean="0"/>
              <a:t>A boycott of British goods was again instituted and at several places the tax collectors were </a:t>
            </a:r>
            <a:r>
              <a:rPr lang="en-IN" b="1" dirty="0" smtClean="0"/>
              <a:t>tarred and feathered .</a:t>
            </a:r>
          </a:p>
          <a:p>
            <a:endParaRPr lang="en-IN" b="1" dirty="0" smtClean="0"/>
          </a:p>
          <a:p>
            <a:endParaRPr lang="en-IN" b="1" dirty="0"/>
          </a:p>
          <a:p>
            <a:r>
              <a:rPr lang="en-IN" dirty="0" smtClean="0"/>
              <a:t>The</a:t>
            </a:r>
            <a:r>
              <a:rPr lang="en-IN" b="1" dirty="0" smtClean="0"/>
              <a:t> </a:t>
            </a:r>
            <a:r>
              <a:rPr lang="en-IN" dirty="0" smtClean="0"/>
              <a:t> legislature  of Massachusetts sent a circular to other colonies urging cooperation in their resistance to the taxation policy .</a:t>
            </a:r>
          </a:p>
        </p:txBody>
      </p:sp>
    </p:spTree>
    <p:extLst>
      <p:ext uri="{BB962C8B-B14F-4D97-AF65-F5344CB8AC3E}">
        <p14:creationId xmlns:p14="http://schemas.microsoft.com/office/powerpoint/2010/main" val="34284195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50518" y="305379"/>
            <a:ext cx="8564881" cy="5909310"/>
          </a:xfrm>
          <a:prstGeom prst="rect">
            <a:avLst/>
          </a:prstGeom>
          <a:noFill/>
        </p:spPr>
        <p:txBody>
          <a:bodyPr wrap="square" rtlCol="0">
            <a:spAutoFit/>
          </a:bodyPr>
          <a:lstStyle/>
          <a:p>
            <a:r>
              <a:rPr lang="en-IN" dirty="0" smtClean="0"/>
              <a:t>As mob violence began to spread , the customs officials posted a force at Boston .</a:t>
            </a:r>
          </a:p>
          <a:p>
            <a:endParaRPr lang="en-IN" dirty="0"/>
          </a:p>
          <a:p>
            <a:r>
              <a:rPr lang="en-IN" dirty="0" smtClean="0"/>
              <a:t>The British troops killed five Bostonians </a:t>
            </a:r>
          </a:p>
          <a:p>
            <a:endParaRPr lang="en-IN" dirty="0" smtClean="0"/>
          </a:p>
          <a:p>
            <a:endParaRPr lang="en-IN" dirty="0"/>
          </a:p>
          <a:p>
            <a:r>
              <a:rPr lang="en-IN" dirty="0" smtClean="0"/>
              <a:t>For fear of more of bloodshed , Lord North , the Prime Minister , repealed the Townshend duties but retained the tax on Tea .</a:t>
            </a:r>
          </a:p>
          <a:p>
            <a:endParaRPr lang="en-IN" dirty="0" smtClean="0"/>
          </a:p>
          <a:p>
            <a:endParaRPr lang="en-IN" dirty="0"/>
          </a:p>
          <a:p>
            <a:r>
              <a:rPr lang="en-IN" dirty="0" smtClean="0"/>
              <a:t>By this time the East India Company , embarrassed by financial bankruptcy , appealed to the government for permission to sell in America an accumulated stock of tea without paying tax .</a:t>
            </a:r>
          </a:p>
          <a:p>
            <a:endParaRPr lang="en-IN" dirty="0" smtClean="0"/>
          </a:p>
          <a:p>
            <a:endParaRPr lang="en-IN" dirty="0"/>
          </a:p>
          <a:p>
            <a:r>
              <a:rPr lang="en-IN" dirty="0" smtClean="0"/>
              <a:t>The request was granted and ships laden with tea arrived at the colonial ports .</a:t>
            </a:r>
          </a:p>
          <a:p>
            <a:endParaRPr lang="en-IN" dirty="0" smtClean="0"/>
          </a:p>
          <a:p>
            <a:endParaRPr lang="en-IN" dirty="0"/>
          </a:p>
          <a:p>
            <a:r>
              <a:rPr lang="en-IN" dirty="0" smtClean="0"/>
              <a:t>As a result , fall in the price of tea badly affected the lucrative business of smuggling , carried on by the Boston merchants .</a:t>
            </a:r>
          </a:p>
          <a:p>
            <a:endParaRPr lang="en-IN" dirty="0"/>
          </a:p>
          <a:p>
            <a:r>
              <a:rPr lang="en-IN" dirty="0" smtClean="0"/>
              <a:t>Again they decided to start agitation  against the British .</a:t>
            </a:r>
          </a:p>
        </p:txBody>
      </p:sp>
    </p:spTree>
    <p:extLst>
      <p:ext uri="{BB962C8B-B14F-4D97-AF65-F5344CB8AC3E}">
        <p14:creationId xmlns:p14="http://schemas.microsoft.com/office/powerpoint/2010/main" val="41301865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228600" y="381000"/>
            <a:ext cx="8183881" cy="5909310"/>
          </a:xfrm>
          <a:prstGeom prst="rect">
            <a:avLst/>
          </a:prstGeom>
          <a:noFill/>
        </p:spPr>
        <p:txBody>
          <a:bodyPr wrap="square" rtlCol="0">
            <a:spAutoFit/>
          </a:bodyPr>
          <a:lstStyle/>
          <a:p>
            <a:r>
              <a:rPr lang="en-IN" dirty="0" smtClean="0"/>
              <a:t>Inspired by John Adams , about fifty men of Boston , disguised as Indians , in December 1773 boarded the British Ships , which were anchored in Boston harbour , and threw into the sea 342 chests of tea , valued at 15,000 pounds .</a:t>
            </a:r>
          </a:p>
          <a:p>
            <a:endParaRPr lang="en-IN" dirty="0" smtClean="0"/>
          </a:p>
          <a:p>
            <a:endParaRPr lang="en-IN" dirty="0"/>
          </a:p>
          <a:p>
            <a:r>
              <a:rPr lang="en-IN" dirty="0" smtClean="0"/>
              <a:t>This incident was  called </a:t>
            </a:r>
            <a:r>
              <a:rPr lang="en-IN" b="1" dirty="0" smtClean="0"/>
              <a:t>Boston Tea Party </a:t>
            </a:r>
            <a:r>
              <a:rPr lang="en-IN" dirty="0" smtClean="0"/>
              <a:t>.</a:t>
            </a:r>
          </a:p>
          <a:p>
            <a:endParaRPr lang="en-IN" dirty="0" smtClean="0"/>
          </a:p>
          <a:p>
            <a:endParaRPr lang="en-IN" dirty="0"/>
          </a:p>
          <a:p>
            <a:r>
              <a:rPr lang="en-IN" dirty="0" smtClean="0"/>
              <a:t>In 1774 , the Parliament enacted a series of retaliatory measures or some intolerable Acts .</a:t>
            </a:r>
          </a:p>
          <a:p>
            <a:endParaRPr lang="en-IN" dirty="0" smtClean="0"/>
          </a:p>
          <a:p>
            <a:endParaRPr lang="en-IN" dirty="0"/>
          </a:p>
          <a:p>
            <a:r>
              <a:rPr lang="en-IN" dirty="0" smtClean="0"/>
              <a:t>The port of Boston was declared as closed until the tea was paid for , the elected legislative council of Massachusetts , where Boston is situated , was to be replaced by an appointed council .</a:t>
            </a:r>
          </a:p>
          <a:p>
            <a:endParaRPr lang="en-IN" dirty="0" smtClean="0"/>
          </a:p>
          <a:p>
            <a:endParaRPr lang="en-IN" dirty="0"/>
          </a:p>
          <a:p>
            <a:r>
              <a:rPr lang="en-IN" dirty="0" smtClean="0"/>
              <a:t>Colonists accused of violence were to be sent to England foe trial .</a:t>
            </a:r>
          </a:p>
          <a:p>
            <a:endParaRPr lang="en-IN" dirty="0"/>
          </a:p>
          <a:p>
            <a:r>
              <a:rPr lang="en-IN" dirty="0" smtClean="0"/>
              <a:t>These harsh measures  appeared so humiliating that the colonists decided to appeal to arms . </a:t>
            </a:r>
            <a:endParaRPr lang="en-IN" dirty="0"/>
          </a:p>
        </p:txBody>
      </p:sp>
    </p:spTree>
    <p:extLst>
      <p:ext uri="{BB962C8B-B14F-4D97-AF65-F5344CB8AC3E}">
        <p14:creationId xmlns:p14="http://schemas.microsoft.com/office/powerpoint/2010/main" val="3335967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458200" cy="3693319"/>
          </a:xfrm>
          <a:prstGeom prst="rect">
            <a:avLst/>
          </a:prstGeom>
          <a:noFill/>
        </p:spPr>
        <p:txBody>
          <a:bodyPr wrap="square" rtlCol="0">
            <a:spAutoFit/>
          </a:bodyPr>
          <a:lstStyle/>
          <a:p>
            <a:r>
              <a:rPr lang="en-IN" b="1" dirty="0" smtClean="0"/>
              <a:t>COLONISATION</a:t>
            </a:r>
          </a:p>
          <a:p>
            <a:endParaRPr lang="en-IN" b="1" dirty="0"/>
          </a:p>
          <a:p>
            <a:r>
              <a:rPr lang="en-IN" b="1" dirty="0"/>
              <a:t>F</a:t>
            </a:r>
            <a:r>
              <a:rPr lang="en-IN" b="1" dirty="0" smtClean="0"/>
              <a:t>actors contributed to  the migration of people from England to America</a:t>
            </a:r>
          </a:p>
          <a:p>
            <a:endParaRPr lang="en-IN" b="1" dirty="0"/>
          </a:p>
          <a:p>
            <a:pPr marL="342900" indent="-342900">
              <a:buAutoNum type="arabicPeriod"/>
            </a:pPr>
            <a:r>
              <a:rPr lang="en-IN" b="1" dirty="0" smtClean="0"/>
              <a:t>It was an age of Adventure :</a:t>
            </a:r>
          </a:p>
          <a:p>
            <a:endParaRPr lang="en-IN" dirty="0" smtClean="0"/>
          </a:p>
          <a:p>
            <a:endParaRPr lang="en-IN" dirty="0"/>
          </a:p>
          <a:p>
            <a:r>
              <a:rPr lang="en-IN" dirty="0" smtClean="0"/>
              <a:t>The geographical discoveries and naval explorations exiled the curiosity of the people to learn more about what was considered as strange and mysterious .</a:t>
            </a:r>
          </a:p>
          <a:p>
            <a:endParaRPr lang="en-IN" dirty="0" smtClean="0"/>
          </a:p>
          <a:p>
            <a:endParaRPr lang="en-IN" dirty="0"/>
          </a:p>
          <a:p>
            <a:r>
              <a:rPr lang="en-IN" dirty="0" smtClean="0"/>
              <a:t>The newly discovered continents , extensive as they were , offered a tempting field for adventure and opportunity .</a:t>
            </a:r>
          </a:p>
        </p:txBody>
      </p:sp>
    </p:spTree>
    <p:extLst>
      <p:ext uri="{BB962C8B-B14F-4D97-AF65-F5344CB8AC3E}">
        <p14:creationId xmlns:p14="http://schemas.microsoft.com/office/powerpoint/2010/main" val="1185001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23074"/>
            <a:ext cx="8382000" cy="4278094"/>
          </a:xfrm>
          <a:prstGeom prst="rect">
            <a:avLst/>
          </a:prstGeom>
          <a:noFill/>
        </p:spPr>
        <p:txBody>
          <a:bodyPr wrap="square" rtlCol="0">
            <a:spAutoFit/>
          </a:bodyPr>
          <a:lstStyle/>
          <a:p>
            <a:r>
              <a:rPr lang="en-IN" sz="2000" b="1" dirty="0" smtClean="0"/>
              <a:t>War and peace </a:t>
            </a:r>
          </a:p>
          <a:p>
            <a:endParaRPr lang="en-IN" dirty="0" smtClean="0"/>
          </a:p>
          <a:p>
            <a:endParaRPr lang="en-IN" dirty="0"/>
          </a:p>
          <a:p>
            <a:r>
              <a:rPr lang="en-IN" dirty="0" smtClean="0"/>
              <a:t>In 1775 George Washington assumed command of the colonial forces at Boston .</a:t>
            </a:r>
          </a:p>
          <a:p>
            <a:endParaRPr lang="en-IN" dirty="0"/>
          </a:p>
          <a:p>
            <a:r>
              <a:rPr lang="en-IN" dirty="0" smtClean="0"/>
              <a:t>While General Gage  commanded the British forces .</a:t>
            </a:r>
          </a:p>
          <a:p>
            <a:endParaRPr lang="en-IN" dirty="0" smtClean="0"/>
          </a:p>
          <a:p>
            <a:endParaRPr lang="en-IN" dirty="0"/>
          </a:p>
          <a:p>
            <a:r>
              <a:rPr lang="en-IN" dirty="0" smtClean="0"/>
              <a:t>In the early battle at Bunker Hill colonial forces suffered reverse , but for want of adequate strength the British forces could not follow up the victory , while Gage remained at Boston .</a:t>
            </a:r>
          </a:p>
          <a:p>
            <a:endParaRPr lang="en-IN" dirty="0" smtClean="0"/>
          </a:p>
          <a:p>
            <a:endParaRPr lang="en-IN" dirty="0"/>
          </a:p>
          <a:p>
            <a:r>
              <a:rPr lang="en-IN" dirty="0" smtClean="0"/>
              <a:t>Washington re- organised his army . And sent an expedition to Quebec  , but as the Canadians refused co-operation , it ended in failure .</a:t>
            </a:r>
            <a:endParaRPr lang="en-IN" dirty="0"/>
          </a:p>
        </p:txBody>
      </p:sp>
    </p:spTree>
    <p:extLst>
      <p:ext uri="{BB962C8B-B14F-4D97-AF65-F5344CB8AC3E}">
        <p14:creationId xmlns:p14="http://schemas.microsoft.com/office/powerpoint/2010/main" val="22722414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229600" cy="6463308"/>
          </a:xfrm>
          <a:prstGeom prst="rect">
            <a:avLst/>
          </a:prstGeom>
          <a:noFill/>
        </p:spPr>
        <p:txBody>
          <a:bodyPr wrap="square" rtlCol="0">
            <a:spAutoFit/>
          </a:bodyPr>
          <a:lstStyle/>
          <a:p>
            <a:r>
              <a:rPr lang="en-IN" dirty="0" smtClean="0"/>
              <a:t>War on a major scale began in 1776 , when a British forces was  led by Sir William Howe  , he defeated Washington in the battle of Long Island .</a:t>
            </a:r>
          </a:p>
          <a:p>
            <a:endParaRPr lang="en-IN" dirty="0" smtClean="0"/>
          </a:p>
          <a:p>
            <a:endParaRPr lang="en-IN" dirty="0"/>
          </a:p>
          <a:p>
            <a:r>
              <a:rPr lang="en-IN" dirty="0" smtClean="0"/>
              <a:t>Again he persuaded the colonial forces  and defeated  Washington at Brandywine and Germantown .</a:t>
            </a:r>
          </a:p>
          <a:p>
            <a:endParaRPr lang="en-IN" dirty="0" smtClean="0"/>
          </a:p>
          <a:p>
            <a:endParaRPr lang="en-IN" dirty="0"/>
          </a:p>
          <a:p>
            <a:r>
              <a:rPr lang="en-IN" dirty="0" smtClean="0"/>
              <a:t>The British forces occupied Philadelphia and settled down to enjoy pleasures of the society .</a:t>
            </a:r>
          </a:p>
          <a:p>
            <a:endParaRPr lang="en-IN" dirty="0" smtClean="0"/>
          </a:p>
          <a:p>
            <a:endParaRPr lang="en-IN" dirty="0"/>
          </a:p>
          <a:p>
            <a:r>
              <a:rPr lang="en-IN" dirty="0" smtClean="0"/>
              <a:t>Meanwhile another British army commanded by General Burgoyne   advanced from Montreal to the Hudson Valley .</a:t>
            </a:r>
          </a:p>
          <a:p>
            <a:endParaRPr lang="en-IN" dirty="0" smtClean="0"/>
          </a:p>
          <a:p>
            <a:endParaRPr lang="en-IN" dirty="0"/>
          </a:p>
          <a:p>
            <a:r>
              <a:rPr lang="en-IN" dirty="0" smtClean="0"/>
              <a:t>After two reverse , he surrender to the colonial  forces under General Gates at Saratoga in October 1777 .</a:t>
            </a:r>
          </a:p>
          <a:p>
            <a:endParaRPr lang="en-IN" dirty="0" smtClean="0"/>
          </a:p>
          <a:p>
            <a:endParaRPr lang="en-IN" dirty="0"/>
          </a:p>
          <a:p>
            <a:r>
              <a:rPr lang="en-IN" dirty="0" smtClean="0"/>
              <a:t>The victory at Saratoga marked a turning point in the war .</a:t>
            </a:r>
          </a:p>
          <a:p>
            <a:endParaRPr lang="en-IN" dirty="0"/>
          </a:p>
          <a:p>
            <a:r>
              <a:rPr lang="en-IN" dirty="0" smtClean="0"/>
              <a:t>It gave a hope to the colonists .</a:t>
            </a:r>
            <a:endParaRPr lang="en-IN" dirty="0"/>
          </a:p>
        </p:txBody>
      </p:sp>
    </p:spTree>
    <p:extLst>
      <p:ext uri="{BB962C8B-B14F-4D97-AF65-F5344CB8AC3E}">
        <p14:creationId xmlns:p14="http://schemas.microsoft.com/office/powerpoint/2010/main" val="1292112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457200"/>
            <a:ext cx="9033850" cy="5078313"/>
          </a:xfrm>
          <a:prstGeom prst="rect">
            <a:avLst/>
          </a:prstGeom>
          <a:noFill/>
        </p:spPr>
        <p:txBody>
          <a:bodyPr wrap="square" rtlCol="0">
            <a:spAutoFit/>
          </a:bodyPr>
          <a:lstStyle/>
          <a:p>
            <a:r>
              <a:rPr lang="en-IN" dirty="0" smtClean="0"/>
              <a:t>The French now decided to enter the conflict actively .</a:t>
            </a:r>
          </a:p>
          <a:p>
            <a:endParaRPr lang="en-IN" dirty="0"/>
          </a:p>
          <a:p>
            <a:r>
              <a:rPr lang="en-IN" dirty="0" smtClean="0"/>
              <a:t>Supplies of ammunition , reached the colonies , for Saratoga demonstrated that the colonists had a  fair   chance to win the war .</a:t>
            </a:r>
          </a:p>
          <a:p>
            <a:endParaRPr lang="en-IN" dirty="0"/>
          </a:p>
          <a:p>
            <a:r>
              <a:rPr lang="en-IN" dirty="0" smtClean="0"/>
              <a:t>This persuaded France to sign in 1778 two Treaties , one political and the other commercial .</a:t>
            </a:r>
          </a:p>
          <a:p>
            <a:endParaRPr lang="en-IN" dirty="0"/>
          </a:p>
          <a:p>
            <a:r>
              <a:rPr lang="en-IN" dirty="0" smtClean="0"/>
              <a:t>France recognised the independence of the United States and decided to render military support for the expulsion of the British .</a:t>
            </a:r>
          </a:p>
          <a:p>
            <a:endParaRPr lang="en-IN" dirty="0"/>
          </a:p>
          <a:p>
            <a:r>
              <a:rPr lang="en-IN" dirty="0" smtClean="0"/>
              <a:t>Both the powers agreed not to conclude peace with Britain without the consent of the other.</a:t>
            </a:r>
          </a:p>
          <a:p>
            <a:endParaRPr lang="en-IN" dirty="0"/>
          </a:p>
          <a:p>
            <a:r>
              <a:rPr lang="en-IN" dirty="0" smtClean="0"/>
              <a:t>The two powers guaranteed to each other the defence of their possessions in America against all hostile powers .</a:t>
            </a:r>
          </a:p>
          <a:p>
            <a:endParaRPr lang="en-IN" dirty="0"/>
          </a:p>
          <a:p>
            <a:r>
              <a:rPr lang="en-IN" dirty="0" smtClean="0"/>
              <a:t>This alliance brought the other powers too against the English .</a:t>
            </a:r>
          </a:p>
          <a:p>
            <a:endParaRPr lang="en-IN" dirty="0"/>
          </a:p>
          <a:p>
            <a:r>
              <a:rPr lang="en-IN" dirty="0" smtClean="0"/>
              <a:t>Persuaded by the French , Spain  and Russia assumed a hostile   posture against Great Britain .</a:t>
            </a:r>
            <a:endParaRPr lang="en-IN" dirty="0"/>
          </a:p>
        </p:txBody>
      </p:sp>
    </p:spTree>
    <p:extLst>
      <p:ext uri="{BB962C8B-B14F-4D97-AF65-F5344CB8AC3E}">
        <p14:creationId xmlns:p14="http://schemas.microsoft.com/office/powerpoint/2010/main" val="13821234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230862" y="304800"/>
            <a:ext cx="8836938" cy="5632311"/>
          </a:xfrm>
          <a:prstGeom prst="rect">
            <a:avLst/>
          </a:prstGeom>
          <a:noFill/>
        </p:spPr>
        <p:txBody>
          <a:bodyPr wrap="square" rtlCol="0">
            <a:spAutoFit/>
          </a:bodyPr>
          <a:lstStyle/>
          <a:p>
            <a:r>
              <a:rPr lang="en-IN" dirty="0" smtClean="0"/>
              <a:t>Charles III of Spain decided to fight along with France , while Catherine II of Russia took the lead in organising the Baltic countries into the Armed Neutrality of 1780 an alliance against the Naval supremacy of Britain .</a:t>
            </a:r>
          </a:p>
          <a:p>
            <a:endParaRPr lang="en-IN" dirty="0"/>
          </a:p>
          <a:p>
            <a:r>
              <a:rPr lang="en-IN" dirty="0" smtClean="0"/>
              <a:t>In April 1782 the Dutch extended formal recognition in American Independence .</a:t>
            </a:r>
          </a:p>
          <a:p>
            <a:endParaRPr lang="en-IN" dirty="0"/>
          </a:p>
          <a:p>
            <a:r>
              <a:rPr lang="en-IN" dirty="0" smtClean="0"/>
              <a:t>A large loan sanctioned by Holland , to United States .</a:t>
            </a:r>
          </a:p>
          <a:p>
            <a:endParaRPr lang="en-IN" dirty="0"/>
          </a:p>
          <a:p>
            <a:r>
              <a:rPr lang="en-IN" dirty="0" smtClean="0"/>
              <a:t>These developments created a situation , favourable for the victory of the rebel colonies .</a:t>
            </a:r>
          </a:p>
          <a:p>
            <a:endParaRPr lang="en-IN" dirty="0"/>
          </a:p>
          <a:p>
            <a:r>
              <a:rPr lang="en-IN" dirty="0" smtClean="0"/>
              <a:t>While the French came to the aid of the colonies , the English drew the Indians to their side .</a:t>
            </a:r>
          </a:p>
          <a:p>
            <a:endParaRPr lang="en-IN" dirty="0"/>
          </a:p>
          <a:p>
            <a:r>
              <a:rPr lang="en-IN" dirty="0" smtClean="0"/>
              <a:t>In 1778 the colonial army led by George Clark moved to Illinois and occupied British posts.</a:t>
            </a:r>
          </a:p>
          <a:p>
            <a:endParaRPr lang="en-IN" dirty="0"/>
          </a:p>
          <a:p>
            <a:r>
              <a:rPr lang="en-IN" dirty="0" smtClean="0"/>
              <a:t>In 1780 the British army under the command of Lord Cornwallis invaded North Carolina  .</a:t>
            </a:r>
          </a:p>
          <a:p>
            <a:endParaRPr lang="en-IN" dirty="0" smtClean="0"/>
          </a:p>
          <a:p>
            <a:r>
              <a:rPr lang="en-IN" dirty="0" smtClean="0"/>
              <a:t>After defeating the colonies at Camden and Guilford , he marched into Virginia and waited at </a:t>
            </a:r>
            <a:r>
              <a:rPr lang="en-IN" b="1" dirty="0" smtClean="0"/>
              <a:t>Yorktown</a:t>
            </a:r>
            <a:r>
              <a:rPr lang="en-IN" dirty="0" smtClean="0"/>
              <a:t> for the arrival of the British fleet .</a:t>
            </a:r>
          </a:p>
          <a:p>
            <a:endParaRPr lang="en-IN" dirty="0"/>
          </a:p>
          <a:p>
            <a:r>
              <a:rPr lang="en-IN" dirty="0" smtClean="0"/>
              <a:t>But unexpectedly the French  navy drove off the British fleet and blockaded the shore .</a:t>
            </a:r>
            <a:endParaRPr lang="en-IN" dirty="0"/>
          </a:p>
        </p:txBody>
      </p:sp>
    </p:spTree>
    <p:extLst>
      <p:ext uri="{BB962C8B-B14F-4D97-AF65-F5344CB8AC3E}">
        <p14:creationId xmlns:p14="http://schemas.microsoft.com/office/powerpoint/2010/main" val="13288262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6568" y="152400"/>
            <a:ext cx="8534400" cy="6186309"/>
          </a:xfrm>
          <a:prstGeom prst="rect">
            <a:avLst/>
          </a:prstGeom>
          <a:noFill/>
        </p:spPr>
        <p:txBody>
          <a:bodyPr wrap="square" rtlCol="0">
            <a:spAutoFit/>
          </a:bodyPr>
          <a:lstStyle/>
          <a:p>
            <a:endParaRPr lang="en-IN" dirty="0" smtClean="0"/>
          </a:p>
          <a:p>
            <a:r>
              <a:rPr lang="en-IN" dirty="0" smtClean="0"/>
              <a:t>While </a:t>
            </a:r>
            <a:r>
              <a:rPr lang="en-IN" dirty="0" smtClean="0"/>
              <a:t>the combined forces of the colonies and France attacked his forces from the land .</a:t>
            </a:r>
          </a:p>
          <a:p>
            <a:endParaRPr lang="en-IN" dirty="0"/>
          </a:p>
          <a:p>
            <a:r>
              <a:rPr lang="en-IN" dirty="0" smtClean="0"/>
              <a:t>In consequence  Cornwallis   surrendered to Washington in 1781 .</a:t>
            </a:r>
          </a:p>
          <a:p>
            <a:endParaRPr lang="en-IN" dirty="0"/>
          </a:p>
          <a:p>
            <a:r>
              <a:rPr lang="en-IN" dirty="0" smtClean="0"/>
              <a:t>This victory left the rebels as the masters of their country .</a:t>
            </a:r>
          </a:p>
          <a:p>
            <a:endParaRPr lang="en-IN" sz="2400" b="1" dirty="0" smtClean="0"/>
          </a:p>
          <a:p>
            <a:endParaRPr lang="en-IN" sz="2400" b="1" dirty="0"/>
          </a:p>
          <a:p>
            <a:r>
              <a:rPr lang="en-IN" sz="2400" b="1" dirty="0" smtClean="0"/>
              <a:t>Treaty of Paris – 1783 </a:t>
            </a:r>
          </a:p>
          <a:p>
            <a:endParaRPr lang="en-IN" dirty="0" smtClean="0"/>
          </a:p>
          <a:p>
            <a:endParaRPr lang="en-IN" dirty="0"/>
          </a:p>
          <a:p>
            <a:r>
              <a:rPr lang="en-IN" dirty="0" smtClean="0"/>
              <a:t>The disaster at York town led to the resignation of Prime Minister  Lord North , </a:t>
            </a:r>
          </a:p>
          <a:p>
            <a:endParaRPr lang="en-IN" dirty="0"/>
          </a:p>
          <a:p>
            <a:r>
              <a:rPr lang="en-IN" dirty="0" smtClean="0"/>
              <a:t>Lord Shelburne ,  who held charge of colonial affairs in the cabinet of the new Prime Minister .</a:t>
            </a:r>
          </a:p>
          <a:p>
            <a:endParaRPr lang="en-IN" dirty="0"/>
          </a:p>
          <a:p>
            <a:r>
              <a:rPr lang="en-IN" dirty="0" smtClean="0"/>
              <a:t>Rockingham , sent Richard Oswald to Paris to  negotiate with the American Commissioners , John Adams , John Jay and Benjamin Franklin .</a:t>
            </a:r>
          </a:p>
          <a:p>
            <a:endParaRPr lang="en-IN" dirty="0"/>
          </a:p>
          <a:p>
            <a:r>
              <a:rPr lang="en-IN" dirty="0" smtClean="0"/>
              <a:t>After long negotiations , the terms were settled in 1782 , while the final treaty , The Treaty of Paris  , was concluded in 1783  </a:t>
            </a:r>
            <a:endParaRPr lang="en-IN" dirty="0"/>
          </a:p>
        </p:txBody>
      </p:sp>
    </p:spTree>
    <p:extLst>
      <p:ext uri="{BB962C8B-B14F-4D97-AF65-F5344CB8AC3E}">
        <p14:creationId xmlns:p14="http://schemas.microsoft.com/office/powerpoint/2010/main" val="4011539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305800" cy="6186309"/>
          </a:xfrm>
          <a:prstGeom prst="rect">
            <a:avLst/>
          </a:prstGeom>
          <a:noFill/>
        </p:spPr>
        <p:txBody>
          <a:bodyPr wrap="square" rtlCol="0">
            <a:spAutoFit/>
          </a:bodyPr>
          <a:lstStyle/>
          <a:p>
            <a:r>
              <a:rPr lang="en-IN" dirty="0" smtClean="0"/>
              <a:t>Great Britain recognised the Independence of the United States and granted liberal boundaries .</a:t>
            </a:r>
          </a:p>
          <a:p>
            <a:endParaRPr lang="en-IN" dirty="0" smtClean="0"/>
          </a:p>
          <a:p>
            <a:endParaRPr lang="en-IN" dirty="0"/>
          </a:p>
          <a:p>
            <a:r>
              <a:rPr lang="en-IN" dirty="0" smtClean="0"/>
              <a:t>The new republic was to extend  from the Atlantic Ocean to Mississippi River  and from the Great Lakes to Spanish Florida .</a:t>
            </a:r>
          </a:p>
          <a:p>
            <a:endParaRPr lang="en-IN" dirty="0" smtClean="0"/>
          </a:p>
          <a:p>
            <a:endParaRPr lang="en-IN" dirty="0"/>
          </a:p>
          <a:p>
            <a:r>
              <a:rPr lang="en-IN" dirty="0" smtClean="0"/>
              <a:t>The Indian nations fought on the side of the English for the preservations of their rights in their home land .</a:t>
            </a:r>
          </a:p>
          <a:p>
            <a:endParaRPr lang="en-IN" dirty="0" smtClean="0"/>
          </a:p>
          <a:p>
            <a:endParaRPr lang="en-IN" dirty="0"/>
          </a:p>
          <a:p>
            <a:r>
              <a:rPr lang="en-IN" dirty="0" smtClean="0"/>
              <a:t>But Great Britain betrayed  Indians , assigned their lands to the United States and left them at the mercy of the Americans .</a:t>
            </a:r>
          </a:p>
          <a:p>
            <a:endParaRPr lang="en-IN" dirty="0" smtClean="0"/>
          </a:p>
          <a:p>
            <a:endParaRPr lang="en-IN" dirty="0"/>
          </a:p>
          <a:p>
            <a:r>
              <a:rPr lang="en-IN" dirty="0" smtClean="0"/>
              <a:t>The next provision of this Treaty was , the Americans were given the freedom to fish in the Canadian Seas .</a:t>
            </a:r>
          </a:p>
          <a:p>
            <a:endParaRPr lang="en-IN" dirty="0" smtClean="0"/>
          </a:p>
          <a:p>
            <a:endParaRPr lang="en-IN" dirty="0"/>
          </a:p>
          <a:p>
            <a:r>
              <a:rPr lang="en-IN" dirty="0" smtClean="0"/>
              <a:t>The Treaty also provided that there should be no persecution of the loyalists by the rebels , now turned rulers .</a:t>
            </a:r>
            <a:endParaRPr lang="en-IN" dirty="0"/>
          </a:p>
        </p:txBody>
      </p:sp>
    </p:spTree>
    <p:extLst>
      <p:ext uri="{BB962C8B-B14F-4D97-AF65-F5344CB8AC3E}">
        <p14:creationId xmlns:p14="http://schemas.microsoft.com/office/powerpoint/2010/main" val="3337198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04800" y="228600"/>
            <a:ext cx="8488681" cy="5940088"/>
          </a:xfrm>
          <a:prstGeom prst="rect">
            <a:avLst/>
          </a:prstGeom>
          <a:noFill/>
        </p:spPr>
        <p:txBody>
          <a:bodyPr wrap="square" rtlCol="0">
            <a:spAutoFit/>
          </a:bodyPr>
          <a:lstStyle/>
          <a:p>
            <a:r>
              <a:rPr lang="en-IN" sz="2000" b="1" dirty="0" smtClean="0"/>
              <a:t>Impact of the War :</a:t>
            </a:r>
          </a:p>
          <a:p>
            <a:endParaRPr lang="en-IN" dirty="0"/>
          </a:p>
          <a:p>
            <a:r>
              <a:rPr lang="en-IN" dirty="0" smtClean="0"/>
              <a:t>The American War of Independence led to the establishment of the republic of the United States .</a:t>
            </a:r>
          </a:p>
          <a:p>
            <a:endParaRPr lang="en-IN" dirty="0" smtClean="0"/>
          </a:p>
          <a:p>
            <a:endParaRPr lang="en-IN" dirty="0"/>
          </a:p>
          <a:p>
            <a:r>
              <a:rPr lang="en-IN" dirty="0" smtClean="0"/>
              <a:t>The Colonial forces found their strength  to crush the military might of the enemy .</a:t>
            </a:r>
          </a:p>
          <a:p>
            <a:endParaRPr lang="en-IN" dirty="0" smtClean="0"/>
          </a:p>
          <a:p>
            <a:endParaRPr lang="en-IN" dirty="0"/>
          </a:p>
          <a:p>
            <a:r>
              <a:rPr lang="en-IN" dirty="0" smtClean="0"/>
              <a:t>Great changes were occurred in  Political , Social and Economic  fields  in America .</a:t>
            </a:r>
          </a:p>
          <a:p>
            <a:endParaRPr lang="en-IN" dirty="0" smtClean="0"/>
          </a:p>
          <a:p>
            <a:endParaRPr lang="en-IN" dirty="0"/>
          </a:p>
          <a:p>
            <a:r>
              <a:rPr lang="en-IN" dirty="0" smtClean="0"/>
              <a:t>England lost the best part of her empire and the gain of many of her wars against the European powers .</a:t>
            </a:r>
          </a:p>
          <a:p>
            <a:endParaRPr lang="en-IN" dirty="0" smtClean="0"/>
          </a:p>
          <a:p>
            <a:endParaRPr lang="en-IN" dirty="0"/>
          </a:p>
          <a:p>
            <a:r>
              <a:rPr lang="en-IN" dirty="0" smtClean="0"/>
              <a:t>The Revolution gave a severe blow to the old theories of Imperialism , Mercantilism and Colonialism .</a:t>
            </a:r>
          </a:p>
          <a:p>
            <a:endParaRPr lang="en-IN" dirty="0" smtClean="0"/>
          </a:p>
          <a:p>
            <a:endParaRPr lang="en-IN" dirty="0"/>
          </a:p>
          <a:p>
            <a:r>
              <a:rPr lang="en-IN" dirty="0" smtClean="0"/>
              <a:t>This  indirectly contributed to the emergence of the British Commonwealth .</a:t>
            </a:r>
            <a:endParaRPr lang="en-IN" dirty="0"/>
          </a:p>
        </p:txBody>
      </p:sp>
    </p:spTree>
    <p:extLst>
      <p:ext uri="{BB962C8B-B14F-4D97-AF65-F5344CB8AC3E}">
        <p14:creationId xmlns:p14="http://schemas.microsoft.com/office/powerpoint/2010/main" val="25957344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305800" cy="5355312"/>
          </a:xfrm>
          <a:prstGeom prst="rect">
            <a:avLst/>
          </a:prstGeom>
          <a:noFill/>
        </p:spPr>
        <p:txBody>
          <a:bodyPr wrap="square" rtlCol="0">
            <a:spAutoFit/>
          </a:bodyPr>
          <a:lstStyle/>
          <a:p>
            <a:r>
              <a:rPr lang="en-IN" dirty="0" smtClean="0"/>
              <a:t>A conception began to gain ground that no empire was permanent and it was impossible  to deny  for ever the right of Self - Government to the colonies .</a:t>
            </a:r>
          </a:p>
          <a:p>
            <a:endParaRPr lang="en-IN" dirty="0"/>
          </a:p>
          <a:p>
            <a:r>
              <a:rPr lang="en-IN" dirty="0" smtClean="0"/>
              <a:t>Great Britain  adopted  a policy of Conciliation  towards the freedom movements in other colonies and decided to grant them a Self- governing  status .</a:t>
            </a:r>
          </a:p>
          <a:p>
            <a:endParaRPr lang="en-IN" dirty="0"/>
          </a:p>
          <a:p>
            <a:endParaRPr lang="en-IN" dirty="0" smtClean="0"/>
          </a:p>
          <a:p>
            <a:r>
              <a:rPr lang="en-IN" dirty="0" smtClean="0"/>
              <a:t>The American war was the first of a series of Struggles , inspired by the ideals  of Liberty .</a:t>
            </a:r>
          </a:p>
          <a:p>
            <a:endParaRPr lang="en-IN" dirty="0"/>
          </a:p>
          <a:p>
            <a:r>
              <a:rPr lang="en-IN" dirty="0" smtClean="0"/>
              <a:t>The success of the colonies in their war against tyranny had a powerful influence of freedom movements .</a:t>
            </a:r>
          </a:p>
          <a:p>
            <a:endParaRPr lang="en-IN" dirty="0"/>
          </a:p>
          <a:p>
            <a:r>
              <a:rPr lang="en-IN" dirty="0" smtClean="0"/>
              <a:t>The Liberals of Europe drew a fresh hope from this development .</a:t>
            </a:r>
          </a:p>
          <a:p>
            <a:endParaRPr lang="en-IN" dirty="0"/>
          </a:p>
          <a:p>
            <a:r>
              <a:rPr lang="en-IN" dirty="0" smtClean="0"/>
              <a:t>The French who fought along with the Americans , carried the message of the revolution to their home land .</a:t>
            </a:r>
          </a:p>
          <a:p>
            <a:endParaRPr lang="en-IN" dirty="0"/>
          </a:p>
          <a:p>
            <a:r>
              <a:rPr lang="en-IN" dirty="0" smtClean="0"/>
              <a:t>Thus there broke out in 1789 the French Revolution .</a:t>
            </a:r>
            <a:endParaRPr lang="en-IN" dirty="0"/>
          </a:p>
        </p:txBody>
      </p:sp>
    </p:spTree>
    <p:extLst>
      <p:ext uri="{BB962C8B-B14F-4D97-AF65-F5344CB8AC3E}">
        <p14:creationId xmlns:p14="http://schemas.microsoft.com/office/powerpoint/2010/main" val="22591960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6884" y="228600"/>
            <a:ext cx="8458200" cy="5355312"/>
          </a:xfrm>
          <a:prstGeom prst="rect">
            <a:avLst/>
          </a:prstGeom>
          <a:noFill/>
        </p:spPr>
        <p:txBody>
          <a:bodyPr wrap="square" rtlCol="0">
            <a:spAutoFit/>
          </a:bodyPr>
          <a:lstStyle/>
          <a:p>
            <a:r>
              <a:rPr lang="en-IN" dirty="0" smtClean="0"/>
              <a:t>The American Revolution contributed to the outbreak of a war of Independence in Latin America .</a:t>
            </a:r>
          </a:p>
          <a:p>
            <a:endParaRPr lang="en-IN" dirty="0" smtClean="0"/>
          </a:p>
          <a:p>
            <a:endParaRPr lang="en-IN" dirty="0"/>
          </a:p>
          <a:p>
            <a:r>
              <a:rPr lang="en-IN" dirty="0" smtClean="0"/>
              <a:t>Despite the significance of the American War of Independence , it is pointed out that it was not  a revolution either  Politically , Economically or Socially but only a transition .</a:t>
            </a:r>
          </a:p>
          <a:p>
            <a:endParaRPr lang="en-IN" dirty="0" smtClean="0"/>
          </a:p>
          <a:p>
            <a:endParaRPr lang="en-IN" dirty="0"/>
          </a:p>
          <a:p>
            <a:r>
              <a:rPr lang="en-IN" dirty="0" smtClean="0"/>
              <a:t>This may be considered true , the society was continued without much change .</a:t>
            </a:r>
          </a:p>
          <a:p>
            <a:endParaRPr lang="en-IN" dirty="0" smtClean="0"/>
          </a:p>
          <a:p>
            <a:endParaRPr lang="en-IN" dirty="0"/>
          </a:p>
          <a:p>
            <a:r>
              <a:rPr lang="en-IN" dirty="0" smtClean="0"/>
              <a:t>The Presidential system replaced the Monarchical order . But the common people did not experience any real  transition  from one to the other .</a:t>
            </a:r>
          </a:p>
          <a:p>
            <a:endParaRPr lang="en-IN" dirty="0" smtClean="0"/>
          </a:p>
          <a:p>
            <a:endParaRPr lang="en-IN" dirty="0"/>
          </a:p>
          <a:p>
            <a:r>
              <a:rPr lang="en-IN" dirty="0" smtClean="0"/>
              <a:t>The people who suffered the worst were the blacks  were subjected to slavery .  </a:t>
            </a:r>
          </a:p>
          <a:p>
            <a:endParaRPr lang="en-IN" dirty="0"/>
          </a:p>
          <a:p>
            <a:endParaRPr lang="en-IN" dirty="0" smtClean="0"/>
          </a:p>
          <a:p>
            <a:r>
              <a:rPr lang="en-IN" dirty="0"/>
              <a:t> </a:t>
            </a:r>
            <a:r>
              <a:rPr lang="en-IN" dirty="0" smtClean="0"/>
              <a:t>                                                  ___________.</a:t>
            </a:r>
            <a:endParaRPr lang="en-IN" dirty="0"/>
          </a:p>
        </p:txBody>
      </p:sp>
    </p:spTree>
    <p:extLst>
      <p:ext uri="{BB962C8B-B14F-4D97-AF65-F5344CB8AC3E}">
        <p14:creationId xmlns:p14="http://schemas.microsoft.com/office/powerpoint/2010/main" val="3921543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81510"/>
            <a:ext cx="8382000" cy="5632311"/>
          </a:xfrm>
          <a:prstGeom prst="rect">
            <a:avLst/>
          </a:prstGeom>
          <a:noFill/>
        </p:spPr>
        <p:txBody>
          <a:bodyPr wrap="square" rtlCol="0">
            <a:spAutoFit/>
          </a:bodyPr>
          <a:lstStyle/>
          <a:p>
            <a:r>
              <a:rPr lang="en-IN" b="1" dirty="0" smtClean="0"/>
              <a:t>2. As a result of the Protestant Reformation and Counter Reformation :</a:t>
            </a:r>
          </a:p>
          <a:p>
            <a:endParaRPr lang="en-IN" dirty="0" smtClean="0"/>
          </a:p>
          <a:p>
            <a:endParaRPr lang="en-IN" dirty="0"/>
          </a:p>
          <a:p>
            <a:r>
              <a:rPr lang="en-IN" dirty="0" smtClean="0"/>
              <a:t>The Christian Church split into warring groups.</a:t>
            </a:r>
          </a:p>
          <a:p>
            <a:endParaRPr lang="en-IN" dirty="0" smtClean="0"/>
          </a:p>
          <a:p>
            <a:endParaRPr lang="en-IN" dirty="0"/>
          </a:p>
          <a:p>
            <a:r>
              <a:rPr lang="en-IN" dirty="0" smtClean="0"/>
              <a:t>There came into existence religious factions like the Puritans of England ,The Moravians of Germany and the Huguenots of France .</a:t>
            </a:r>
          </a:p>
          <a:p>
            <a:endParaRPr lang="en-IN" dirty="0" smtClean="0"/>
          </a:p>
          <a:p>
            <a:endParaRPr lang="en-IN" dirty="0"/>
          </a:p>
          <a:p>
            <a:r>
              <a:rPr lang="en-IN" dirty="0" smtClean="0"/>
              <a:t>The Minorities of England  whether they were Puritans or Catholics , suffered persecution under the Tudor Monarchs .</a:t>
            </a:r>
          </a:p>
          <a:p>
            <a:endParaRPr lang="en-IN" dirty="0" smtClean="0"/>
          </a:p>
          <a:p>
            <a:endParaRPr lang="en-IN" dirty="0"/>
          </a:p>
          <a:p>
            <a:r>
              <a:rPr lang="en-IN" dirty="0" smtClean="0"/>
              <a:t>They wanted to escape persecution , worship God in their own way and gain converts to their religion .</a:t>
            </a:r>
          </a:p>
          <a:p>
            <a:endParaRPr lang="en-IN" dirty="0" smtClean="0"/>
          </a:p>
          <a:p>
            <a:endParaRPr lang="en-IN" dirty="0"/>
          </a:p>
          <a:p>
            <a:r>
              <a:rPr lang="en-IN" dirty="0" smtClean="0"/>
              <a:t>In consequence religious zeal and right to freedom of worship served as guiding motives in colonisation . </a:t>
            </a:r>
            <a:endParaRPr lang="en-IN" dirty="0"/>
          </a:p>
        </p:txBody>
      </p:sp>
    </p:spTree>
    <p:extLst>
      <p:ext uri="{BB962C8B-B14F-4D97-AF65-F5344CB8AC3E}">
        <p14:creationId xmlns:p14="http://schemas.microsoft.com/office/powerpoint/2010/main" val="2631526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458200" cy="3416320"/>
          </a:xfrm>
          <a:prstGeom prst="rect">
            <a:avLst/>
          </a:prstGeom>
          <a:noFill/>
        </p:spPr>
        <p:txBody>
          <a:bodyPr wrap="square" rtlCol="0">
            <a:spAutoFit/>
          </a:bodyPr>
          <a:lstStyle/>
          <a:p>
            <a:r>
              <a:rPr lang="en-IN" b="1" dirty="0" smtClean="0"/>
              <a:t>3. Economic Necessity :</a:t>
            </a:r>
          </a:p>
          <a:p>
            <a:endParaRPr lang="en-IN" dirty="0" smtClean="0"/>
          </a:p>
          <a:p>
            <a:endParaRPr lang="en-IN" dirty="0"/>
          </a:p>
          <a:p>
            <a:r>
              <a:rPr lang="en-IN" dirty="0" smtClean="0"/>
              <a:t>The population of England grew from three million to four million during the 16</a:t>
            </a:r>
            <a:r>
              <a:rPr lang="en-IN" baseline="30000" dirty="0" smtClean="0"/>
              <a:t>th</a:t>
            </a:r>
            <a:r>
              <a:rPr lang="en-IN" dirty="0" smtClean="0"/>
              <a:t> Century , but the country recorded no increase in food production.</a:t>
            </a:r>
          </a:p>
          <a:p>
            <a:endParaRPr lang="en-IN" dirty="0" smtClean="0"/>
          </a:p>
          <a:p>
            <a:endParaRPr lang="en-IN" dirty="0"/>
          </a:p>
          <a:p>
            <a:r>
              <a:rPr lang="en-IN" dirty="0" smtClean="0"/>
              <a:t>The land holders formed enclosures for sheep rearing and deprived field workers of employment opportunity .</a:t>
            </a:r>
          </a:p>
          <a:p>
            <a:endParaRPr lang="en-IN" dirty="0" smtClean="0"/>
          </a:p>
          <a:p>
            <a:endParaRPr lang="en-IN" dirty="0"/>
          </a:p>
          <a:p>
            <a:r>
              <a:rPr lang="en-IN" dirty="0" smtClean="0"/>
              <a:t>The poor and the unemployed decided to find new areas for work and settlement.  </a:t>
            </a:r>
            <a:endParaRPr lang="en-IN" dirty="0"/>
          </a:p>
        </p:txBody>
      </p:sp>
    </p:spTree>
    <p:extLst>
      <p:ext uri="{BB962C8B-B14F-4D97-AF65-F5344CB8AC3E}">
        <p14:creationId xmlns:p14="http://schemas.microsoft.com/office/powerpoint/2010/main" val="2721341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458200" cy="3139321"/>
          </a:xfrm>
          <a:prstGeom prst="rect">
            <a:avLst/>
          </a:prstGeom>
          <a:noFill/>
        </p:spPr>
        <p:txBody>
          <a:bodyPr wrap="square" rtlCol="0">
            <a:spAutoFit/>
          </a:bodyPr>
          <a:lstStyle/>
          <a:p>
            <a:r>
              <a:rPr lang="en-IN" b="1" dirty="0" smtClean="0"/>
              <a:t>4. The great Merchants formed companies to promote colonisation .</a:t>
            </a:r>
          </a:p>
          <a:p>
            <a:endParaRPr lang="en-IN" dirty="0" smtClean="0"/>
          </a:p>
          <a:p>
            <a:endParaRPr lang="en-IN" dirty="0"/>
          </a:p>
          <a:p>
            <a:r>
              <a:rPr lang="en-IN" dirty="0" smtClean="0"/>
              <a:t>They found a new lucrative business .</a:t>
            </a:r>
          </a:p>
          <a:p>
            <a:endParaRPr lang="en-IN" dirty="0" smtClean="0"/>
          </a:p>
          <a:p>
            <a:endParaRPr lang="en-IN" dirty="0"/>
          </a:p>
          <a:p>
            <a:r>
              <a:rPr lang="en-IN" dirty="0" smtClean="0"/>
              <a:t>Among them were the Muscovy Company , the Levant Company and the  Barbary Company .</a:t>
            </a:r>
          </a:p>
          <a:p>
            <a:endParaRPr lang="en-IN" dirty="0" smtClean="0"/>
          </a:p>
          <a:p>
            <a:endParaRPr lang="en-IN" dirty="0"/>
          </a:p>
          <a:p>
            <a:r>
              <a:rPr lang="en-IN" dirty="0" smtClean="0"/>
              <a:t>These Companies chartered Ships , Transported the colonies and promoted settlements</a:t>
            </a:r>
          </a:p>
        </p:txBody>
      </p:sp>
    </p:spTree>
    <p:extLst>
      <p:ext uri="{BB962C8B-B14F-4D97-AF65-F5344CB8AC3E}">
        <p14:creationId xmlns:p14="http://schemas.microsoft.com/office/powerpoint/2010/main" val="1856770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153400" cy="3693319"/>
          </a:xfrm>
          <a:prstGeom prst="rect">
            <a:avLst/>
          </a:prstGeom>
          <a:noFill/>
        </p:spPr>
        <p:txBody>
          <a:bodyPr wrap="square" rtlCol="0">
            <a:spAutoFit/>
          </a:bodyPr>
          <a:lstStyle/>
          <a:p>
            <a:r>
              <a:rPr lang="en-IN" b="1" dirty="0" smtClean="0"/>
              <a:t>5. The Hospitality of the Indian tribes and Hospitable climate of America invited immigration to the New World .</a:t>
            </a:r>
          </a:p>
          <a:p>
            <a:endParaRPr lang="en-IN" dirty="0"/>
          </a:p>
          <a:p>
            <a:endParaRPr lang="en-IN" dirty="0" smtClean="0"/>
          </a:p>
          <a:p>
            <a:r>
              <a:rPr lang="en-IN" dirty="0" smtClean="0"/>
              <a:t>A rich and vast area , the land produced a wide variety of fruits , crops and fish .</a:t>
            </a:r>
          </a:p>
          <a:p>
            <a:endParaRPr lang="en-IN" dirty="0"/>
          </a:p>
          <a:p>
            <a:r>
              <a:rPr lang="en-IN" dirty="0" smtClean="0"/>
              <a:t>Climate was as moderate and healthy as in Europe .</a:t>
            </a:r>
          </a:p>
          <a:p>
            <a:endParaRPr lang="en-IN" dirty="0"/>
          </a:p>
          <a:p>
            <a:r>
              <a:rPr lang="en-IN" dirty="0" smtClean="0"/>
              <a:t>Fishing and trade were highly profitable  .</a:t>
            </a:r>
          </a:p>
          <a:p>
            <a:endParaRPr lang="en-IN" dirty="0"/>
          </a:p>
          <a:p>
            <a:r>
              <a:rPr lang="en-IN" dirty="0" smtClean="0"/>
              <a:t>The local people extended their sympathy , co- operation and support .</a:t>
            </a:r>
          </a:p>
          <a:p>
            <a:endParaRPr lang="en-IN" dirty="0"/>
          </a:p>
          <a:p>
            <a:r>
              <a:rPr lang="en-IN" dirty="0" smtClean="0"/>
              <a:t>As a result the English moved into the New World in wave after wave of migration .</a:t>
            </a:r>
            <a:endParaRPr lang="en-IN" dirty="0"/>
          </a:p>
        </p:txBody>
      </p:sp>
    </p:spTree>
    <p:extLst>
      <p:ext uri="{BB962C8B-B14F-4D97-AF65-F5344CB8AC3E}">
        <p14:creationId xmlns:p14="http://schemas.microsoft.com/office/powerpoint/2010/main" val="2836497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838200"/>
            <a:ext cx="8305800" cy="4247317"/>
          </a:xfrm>
          <a:prstGeom prst="rect">
            <a:avLst/>
          </a:prstGeom>
          <a:noFill/>
        </p:spPr>
        <p:txBody>
          <a:bodyPr wrap="square" rtlCol="0">
            <a:spAutoFit/>
          </a:bodyPr>
          <a:lstStyle/>
          <a:p>
            <a:r>
              <a:rPr lang="en-IN" dirty="0" smtClean="0"/>
              <a:t>Among the pioneers of colonisation were </a:t>
            </a:r>
            <a:r>
              <a:rPr lang="en-IN" dirty="0" err="1" smtClean="0"/>
              <a:t>Humphery</a:t>
            </a:r>
            <a:r>
              <a:rPr lang="en-IN" dirty="0" smtClean="0"/>
              <a:t> Gilbert and Walter Raleigh .</a:t>
            </a:r>
          </a:p>
          <a:p>
            <a:endParaRPr lang="en-IN" dirty="0" smtClean="0"/>
          </a:p>
          <a:p>
            <a:endParaRPr lang="en-IN" dirty="0"/>
          </a:p>
          <a:p>
            <a:r>
              <a:rPr lang="en-IN" dirty="0" smtClean="0"/>
              <a:t>Gilbert obtained right from Queen Elizabeth of England to plant colonies .</a:t>
            </a:r>
          </a:p>
          <a:p>
            <a:endParaRPr lang="en-IN" dirty="0" smtClean="0"/>
          </a:p>
          <a:p>
            <a:endParaRPr lang="en-IN" dirty="0"/>
          </a:p>
          <a:p>
            <a:r>
              <a:rPr lang="en-IN" dirty="0" smtClean="0"/>
              <a:t>He set up a colony in 1583 in the island of Newfoundland , but the venture failed .</a:t>
            </a:r>
          </a:p>
          <a:p>
            <a:endParaRPr lang="en-IN" dirty="0" smtClean="0"/>
          </a:p>
          <a:p>
            <a:endParaRPr lang="en-IN" dirty="0"/>
          </a:p>
          <a:p>
            <a:r>
              <a:rPr lang="en-IN" dirty="0" smtClean="0"/>
              <a:t>Two years later , Raleigh  planted a colony in Roanoke island southward , but that too failed .</a:t>
            </a:r>
          </a:p>
          <a:p>
            <a:endParaRPr lang="en-IN" dirty="0" smtClean="0"/>
          </a:p>
          <a:p>
            <a:endParaRPr lang="en-IN" dirty="0"/>
          </a:p>
          <a:p>
            <a:r>
              <a:rPr lang="en-IN" dirty="0" smtClean="0"/>
              <a:t>Since then companies were floated on the model of English East India Company to promote colonisation .</a:t>
            </a:r>
            <a:endParaRPr lang="en-IN" dirty="0"/>
          </a:p>
        </p:txBody>
      </p:sp>
    </p:spTree>
    <p:extLst>
      <p:ext uri="{BB962C8B-B14F-4D97-AF65-F5344CB8AC3E}">
        <p14:creationId xmlns:p14="http://schemas.microsoft.com/office/powerpoint/2010/main" val="62448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4400" cy="5909310"/>
          </a:xfrm>
          <a:prstGeom prst="rect">
            <a:avLst/>
          </a:prstGeom>
          <a:noFill/>
        </p:spPr>
        <p:txBody>
          <a:bodyPr wrap="square" rtlCol="0">
            <a:spAutoFit/>
          </a:bodyPr>
          <a:lstStyle/>
          <a:p>
            <a:r>
              <a:rPr lang="en-IN" dirty="0" smtClean="0"/>
              <a:t>The ‘Virgin’ queen Elizabeth gave the right of settlement in a stretch of land , which she named as Virginia to the Virginia Company .</a:t>
            </a:r>
          </a:p>
          <a:p>
            <a:endParaRPr lang="en-IN" dirty="0" smtClean="0"/>
          </a:p>
          <a:p>
            <a:endParaRPr lang="en-IN" dirty="0"/>
          </a:p>
          <a:p>
            <a:r>
              <a:rPr lang="en-IN" dirty="0" smtClean="0"/>
              <a:t>Jamestown , founded by this company , developed into the </a:t>
            </a:r>
            <a:r>
              <a:rPr lang="en-IN" b="1" dirty="0" smtClean="0"/>
              <a:t>colony of Virginia  </a:t>
            </a:r>
            <a:r>
              <a:rPr lang="en-IN" dirty="0" smtClean="0"/>
              <a:t>.</a:t>
            </a:r>
          </a:p>
          <a:p>
            <a:endParaRPr lang="en-IN" dirty="0" smtClean="0"/>
          </a:p>
          <a:p>
            <a:endParaRPr lang="en-IN" dirty="0" smtClean="0"/>
          </a:p>
          <a:p>
            <a:r>
              <a:rPr lang="en-IN" dirty="0" smtClean="0"/>
              <a:t>Lord </a:t>
            </a:r>
            <a:r>
              <a:rPr lang="en-IN" dirty="0" err="1" smtClean="0"/>
              <a:t>Baltemore</a:t>
            </a:r>
            <a:r>
              <a:rPr lang="en-IN" dirty="0" smtClean="0"/>
              <a:t> , a share holder of this company , decided to open a refuge for his fellow Catholics .</a:t>
            </a:r>
          </a:p>
          <a:p>
            <a:endParaRPr lang="en-IN" b="1" dirty="0" smtClean="0"/>
          </a:p>
          <a:p>
            <a:endParaRPr lang="en-IN" b="1" dirty="0"/>
          </a:p>
          <a:p>
            <a:r>
              <a:rPr lang="en-IN" dirty="0" smtClean="0"/>
              <a:t>King Charles I gave this right to a territory north of Virginia and he named it </a:t>
            </a:r>
            <a:r>
              <a:rPr lang="en-IN" b="1" dirty="0" smtClean="0"/>
              <a:t>Maryland</a:t>
            </a:r>
            <a:r>
              <a:rPr lang="en-IN" dirty="0" smtClean="0"/>
              <a:t> , after his  Catholic wife , </a:t>
            </a:r>
            <a:r>
              <a:rPr lang="en-IN" dirty="0" err="1" smtClean="0"/>
              <a:t>Henreitta</a:t>
            </a:r>
            <a:r>
              <a:rPr lang="en-IN" dirty="0" smtClean="0"/>
              <a:t> Maria </a:t>
            </a:r>
          </a:p>
          <a:p>
            <a:endParaRPr lang="en-IN" dirty="0" smtClean="0"/>
          </a:p>
          <a:p>
            <a:endParaRPr lang="en-IN" dirty="0"/>
          </a:p>
          <a:p>
            <a:r>
              <a:rPr lang="en-IN" dirty="0" smtClean="0"/>
              <a:t>A group of merchants from Plymouth organised the Council for New England and promoted colonisation in the region subsequently called New England </a:t>
            </a:r>
            <a:r>
              <a:rPr lang="en-IN" b="1" dirty="0" smtClean="0"/>
              <a:t>. </a:t>
            </a:r>
          </a:p>
          <a:p>
            <a:endParaRPr lang="en-IN" b="1" dirty="0"/>
          </a:p>
          <a:p>
            <a:endParaRPr lang="en-IN" b="1" dirty="0"/>
          </a:p>
          <a:p>
            <a:r>
              <a:rPr lang="en-IN" dirty="0" smtClean="0"/>
              <a:t>From  Plymouth 120 people sailed by the Mayflower to form a settlement at Plymouth  in New England  in 1620 , marking the beginning of colonisation  in New England . </a:t>
            </a:r>
            <a:endParaRPr lang="en-IN" dirty="0"/>
          </a:p>
        </p:txBody>
      </p:sp>
    </p:spTree>
    <p:extLst>
      <p:ext uri="{BB962C8B-B14F-4D97-AF65-F5344CB8AC3E}">
        <p14:creationId xmlns:p14="http://schemas.microsoft.com/office/powerpoint/2010/main" val="1126703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2081</TotalTime>
  <Words>4366</Words>
  <Application>Microsoft Office PowerPoint</Application>
  <PresentationFormat>On-screen Show (4:3)</PresentationFormat>
  <Paragraphs>537</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HISTORY  OF USA  RISE OF THIRTEEN COLONIES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USA  RISE OF THIRTEEN COLONIES </dc:title>
  <dc:creator>sid m</dc:creator>
  <cp:lastModifiedBy>lingamal</cp:lastModifiedBy>
  <cp:revision>99</cp:revision>
  <dcterms:created xsi:type="dcterms:W3CDTF">2006-08-16T00:00:00Z</dcterms:created>
  <dcterms:modified xsi:type="dcterms:W3CDTF">2018-07-15T12:13:39Z</dcterms:modified>
</cp:coreProperties>
</file>